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360.xml" ContentType="application/vnd.openxmlformats-officedocument.presentationml.slide+xml"/>
  <Override PartName="/ppt/slides/slide370.xml" ContentType="application/vnd.openxmlformats-officedocument.presentationml.slide+xml"/>
  <Override PartName="/ppt/notesSlides/notesSlide140.xml" ContentType="application/vnd.openxmlformats-officedocument.presentationml.notesSlide+xml"/>
  <Override PartName="/ppt/slideLayouts/slideLayout170.xml" ContentType="application/vnd.openxmlformats-officedocument.presentationml.slideLayout+xml"/>
  <Override PartName="/ppt/notesSlides/notesSlide150.xml" ContentType="application/vnd.openxmlformats-officedocument.presentationml.notesSlide+xml"/>
  <Override PartName="/ppt/notesMasters/notesMaster10.xml" ContentType="application/vnd.openxmlformats-officedocument.presentationml.notesMaster+xml"/>
  <Override PartName="/ppt/slideMasters/slideMaster20.xml" ContentType="application/vnd.openxmlformats-officedocument.presentationml.slideMaster+xml"/>
  <Override PartName="/ppt/theme/theme30.xml" ContentType="application/vnd.openxmlformats-officedocument.theme+xml"/>
  <Override PartName="/ppt/theme/theme20.xml" ContentType="application/vnd.openxmlformats-officedocument.theme+xml"/>
  <Override PartName="/ppt/slideLayouts/slideLayout210.xml" ContentType="application/vnd.openxmlformats-officedocument.presentationml.slideLayout+xml"/>
  <Override PartName="/ppt/slideLayouts/slideLayout160.xml" ContentType="application/vnd.openxmlformats-officedocument.presentationml.slideLayout+xml"/>
  <Override PartName="/ppt/slideLayouts/slideLayout150.xml" ContentType="application/vnd.openxmlformats-officedocument.presentationml.slideLayout+xml"/>
  <Override PartName="/ppt/slideLayouts/slideLayout200.xml" ContentType="application/vnd.openxmlformats-officedocument.presentationml.slideLayout+xml"/>
  <Override PartName="/ppt/slideLayouts/slideLayout190.xml" ContentType="application/vnd.openxmlformats-officedocument.presentationml.slideLayout+xml"/>
  <Override PartName="/ppt/slideLayouts/slideLayout18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40"/>
  </p:notesMasterIdLst>
  <p:sldIdLst>
    <p:sldId id="265" r:id="rId3"/>
    <p:sldId id="273" r:id="rId4"/>
    <p:sldId id="289" r:id="rId5"/>
    <p:sldId id="307" r:id="rId6"/>
    <p:sldId id="309" r:id="rId7"/>
    <p:sldId id="317" r:id="rId8"/>
    <p:sldId id="311" r:id="rId9"/>
    <p:sldId id="282" r:id="rId10"/>
    <p:sldId id="293" r:id="rId11"/>
    <p:sldId id="313" r:id="rId12"/>
    <p:sldId id="318" r:id="rId13"/>
    <p:sldId id="305" r:id="rId14"/>
    <p:sldId id="306" r:id="rId15"/>
    <p:sldId id="320" r:id="rId16"/>
    <p:sldId id="321" r:id="rId17"/>
    <p:sldId id="314" r:id="rId18"/>
    <p:sldId id="315" r:id="rId19"/>
    <p:sldId id="300" r:id="rId20"/>
    <p:sldId id="323" r:id="rId21"/>
    <p:sldId id="267" r:id="rId22"/>
    <p:sldId id="324" r:id="rId23"/>
    <p:sldId id="325" r:id="rId24"/>
    <p:sldId id="279" r:id="rId25"/>
    <p:sldId id="280" r:id="rId26"/>
    <p:sldId id="285" r:id="rId27"/>
    <p:sldId id="286" r:id="rId28"/>
    <p:sldId id="327" r:id="rId29"/>
    <p:sldId id="326" r:id="rId30"/>
    <p:sldId id="298" r:id="rId31"/>
    <p:sldId id="269" r:id="rId32"/>
    <p:sldId id="277" r:id="rId33"/>
    <p:sldId id="299" r:id="rId34"/>
    <p:sldId id="295" r:id="rId35"/>
    <p:sldId id="268" r:id="rId36"/>
    <p:sldId id="290" r:id="rId37"/>
    <p:sldId id="319" r:id="rId38"/>
    <p:sldId id="30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383003-1BEE-5418-B464-8448E677599D}" name="Shubhankar D Bhajekar" initials="SB" userId="S::sbhajeka@purdue.edu::e5b00f49-52bd-4969-a510-ff0c962d2c63" providerId="AD"/>
  <p188:author id="{90ACE99A-ED8F-69BF-5A57-78008697E7CD}" name="Harshraj Vijaysinh Jadeja" initials="" userId="S::hjadeja@purdue.edu::f2de95da-44e2-464c-9b0b-c1e0e2c1c43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FB991"/>
    <a:srgbClr val="C9E8A7"/>
    <a:srgbClr val="92D050"/>
    <a:srgbClr val="DC00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49E7B6-0971-9F39-B86C-E228113F94E1}" v="8" dt="2024-01-26T19:34:08.046"/>
    <p1510:client id="{A3E0E448-C4F7-00CE-B629-7113DDAB8AD5}" v="1326" dt="2024-01-26T05:45:56.603"/>
    <p1510:client id="{EE7BED58-8317-1249-BAA6-5CC8BCC7DE14}" v="937" dt="2024-01-26T21:39:50.4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94"/>
  </p:normalViewPr>
  <p:slideViewPr>
    <p:cSldViewPr snapToGrid="0">
      <p:cViewPr varScale="1">
        <p:scale>
          <a:sx n="121" d="100"/>
          <a:sy n="121" d="100"/>
        </p:scale>
        <p:origin x="3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8/10/relationships/authors" Target="authors.xml"/><Relationship Id="rId20" Type="http://schemas.openxmlformats.org/officeDocument/2006/relationships/slide" Target="slides/slide18.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D43B9C-7F9B-6B44-9F56-0556CC63A3D8}" type="datetimeFigureOut">
              <a:rPr lang="en-US" smtClean="0"/>
              <a:t>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12A59-8979-5A4A-B070-9921BFA16981}" type="slidenum">
              <a:rPr lang="en-US" smtClean="0"/>
              <a:t>‹#›</a:t>
            </a:fld>
            <a:endParaRPr lang="en-US"/>
          </a:p>
        </p:txBody>
      </p:sp>
    </p:spTree>
    <p:extLst>
      <p:ext uri="{BB962C8B-B14F-4D97-AF65-F5344CB8AC3E}">
        <p14:creationId xmlns:p14="http://schemas.microsoft.com/office/powerpoint/2010/main" val="895215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D43B9C-7F9B-6B44-9F56-0556CC63A3D8}" type="datetimeFigureOut">
              <a:rPr lang="en-US" smtClean="0"/>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12A59-8979-5A4A-B070-9921BFA16981}" type="slidenum">
              <a:rPr lang="en-US" smtClean="0"/>
              <a:t>‹#›</a:t>
            </a:fld>
            <a:endParaRPr lang="en-US"/>
          </a:p>
        </p:txBody>
      </p:sp>
    </p:spTree>
    <p:extLst>
      <p:ext uri="{BB962C8B-B14F-4D97-AF65-F5344CB8AC3E}">
        <p14:creationId xmlns:p14="http://schemas.microsoft.com/office/powerpoint/2010/main" val="895215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0.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0.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94912A59-8979-5A4A-B070-9921BFA16981}" type="slidenum">
              <a:rPr lang="en-US" smtClean="0"/>
              <a:t>1</a:t>
            </a:fld>
            <a:endParaRPr lang="en-US"/>
          </a:p>
        </p:txBody>
      </p:sp>
    </p:spTree>
    <p:extLst>
      <p:ext uri="{BB962C8B-B14F-4D97-AF65-F5344CB8AC3E}">
        <p14:creationId xmlns:p14="http://schemas.microsoft.com/office/powerpoint/2010/main" val="1207939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175BD-9FCA-ABFD-61B0-51664FD0F6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A8CCA-6992-9993-A7B6-7B5AAE7ECE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9563D1-9D5C-C846-B081-26ED1CD4B4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512428-9779-615A-BE5C-165A4C250B93}"/>
              </a:ext>
            </a:extLst>
          </p:cNvPr>
          <p:cNvSpPr>
            <a:spLocks noGrp="1"/>
          </p:cNvSpPr>
          <p:nvPr>
            <p:ph type="sldNum" sz="quarter" idx="5"/>
          </p:nvPr>
        </p:nvSpPr>
        <p:spPr/>
        <p:txBody>
          <a:bodyPr/>
          <a:lstStyle/>
          <a:p>
            <a:fld id="{94912A59-8979-5A4A-B070-9921BFA16981}" type="slidenum">
              <a:rPr lang="en-US" smtClean="0"/>
              <a:t>21</a:t>
            </a:fld>
            <a:endParaRPr lang="en-US"/>
          </a:p>
        </p:txBody>
      </p:sp>
    </p:spTree>
    <p:extLst>
      <p:ext uri="{BB962C8B-B14F-4D97-AF65-F5344CB8AC3E}">
        <p14:creationId xmlns:p14="http://schemas.microsoft.com/office/powerpoint/2010/main" val="2329329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56741-21D4-7126-CEE4-A5DED31F09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A8C579-D780-50A9-63AF-709BA50264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B00E2D-27A8-7A6A-CE24-0D9B76B52E2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AD075A-00A7-795A-4089-5A77881F7D63}"/>
              </a:ext>
            </a:extLst>
          </p:cNvPr>
          <p:cNvSpPr>
            <a:spLocks noGrp="1"/>
          </p:cNvSpPr>
          <p:nvPr>
            <p:ph type="sldNum" sz="quarter" idx="5"/>
          </p:nvPr>
        </p:nvSpPr>
        <p:spPr/>
        <p:txBody>
          <a:bodyPr/>
          <a:lstStyle/>
          <a:p>
            <a:fld id="{94912A59-8979-5A4A-B070-9921BFA16981}" type="slidenum">
              <a:rPr lang="en-US" smtClean="0"/>
              <a:t>22</a:t>
            </a:fld>
            <a:endParaRPr lang="en-US"/>
          </a:p>
        </p:txBody>
      </p:sp>
    </p:spTree>
    <p:extLst>
      <p:ext uri="{BB962C8B-B14F-4D97-AF65-F5344CB8AC3E}">
        <p14:creationId xmlns:p14="http://schemas.microsoft.com/office/powerpoint/2010/main" val="2192757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912A59-8979-5A4A-B070-9921BFA16981}" type="slidenum">
              <a:rPr lang="en-US" smtClean="0"/>
              <a:t>33</a:t>
            </a:fld>
            <a:endParaRPr lang="en-US"/>
          </a:p>
        </p:txBody>
      </p:sp>
    </p:spTree>
    <p:extLst>
      <p:ext uri="{BB962C8B-B14F-4D97-AF65-F5344CB8AC3E}">
        <p14:creationId xmlns:p14="http://schemas.microsoft.com/office/powerpoint/2010/main" val="117605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912A59-8979-5A4A-B070-9921BFA16981}" type="slidenum">
              <a:rPr lang="en-US" smtClean="0"/>
              <a:t>34</a:t>
            </a:fld>
            <a:endParaRPr lang="en-US"/>
          </a:p>
        </p:txBody>
      </p:sp>
    </p:spTree>
    <p:extLst>
      <p:ext uri="{BB962C8B-B14F-4D97-AF65-F5344CB8AC3E}">
        <p14:creationId xmlns:p14="http://schemas.microsoft.com/office/powerpoint/2010/main" val="3912729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0" u="none" strike="noStrike" dirty="0">
              <a:solidFill>
                <a:srgbClr val="111827"/>
              </a:solidFill>
              <a:effectLst/>
              <a:latin typeface="Söhne Mono"/>
            </a:endParaRPr>
          </a:p>
        </p:txBody>
      </p:sp>
      <p:sp>
        <p:nvSpPr>
          <p:cNvPr id="4" name="Slide Number Placeholder 3"/>
          <p:cNvSpPr>
            <a:spLocks noGrp="1"/>
          </p:cNvSpPr>
          <p:nvPr>
            <p:ph type="sldNum" sz="quarter" idx="5"/>
          </p:nvPr>
        </p:nvSpPr>
        <p:spPr/>
        <p:txBody>
          <a:bodyPr/>
          <a:lstStyle/>
          <a:p>
            <a:fld id="{94912A59-8979-5A4A-B070-9921BFA16981}" type="slidenum">
              <a:rPr lang="en-US" smtClean="0"/>
              <a:t>35</a:t>
            </a:fld>
            <a:endParaRPr lang="en-US"/>
          </a:p>
        </p:txBody>
      </p:sp>
    </p:spTree>
    <p:extLst>
      <p:ext uri="{BB962C8B-B14F-4D97-AF65-F5344CB8AC3E}">
        <p14:creationId xmlns:p14="http://schemas.microsoft.com/office/powerpoint/2010/main" val="53006191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6E9D3-C3E6-D000-BC45-5EA1EAF529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E66637-CD2F-E059-B0D3-A399D4EF3D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50CB98-2AE7-D388-BFA3-90979C9A6AF4}"/>
              </a:ext>
            </a:extLst>
          </p:cNvPr>
          <p:cNvSpPr>
            <a:spLocks noGrp="1"/>
          </p:cNvSpPr>
          <p:nvPr>
            <p:ph type="body" idx="1"/>
          </p:nvPr>
        </p:nvSpPr>
        <p:spPr/>
        <p:txBody>
          <a:bodyPr/>
          <a:lstStyle/>
          <a:p>
            <a:endParaRPr lang="en-US" b="1" i="0" u="none" strike="noStrike">
              <a:solidFill>
                <a:srgbClr val="111827"/>
              </a:solidFill>
              <a:effectLst/>
              <a:latin typeface="Söhne Mono"/>
            </a:endParaRPr>
          </a:p>
        </p:txBody>
      </p:sp>
      <p:sp>
        <p:nvSpPr>
          <p:cNvPr id="4" name="Slide Number Placeholder 3">
            <a:extLst>
              <a:ext uri="{FF2B5EF4-FFF2-40B4-BE49-F238E27FC236}">
                <a16:creationId xmlns:a16="http://schemas.microsoft.com/office/drawing/2014/main" id="{0C4CA6CE-1DE5-B4BD-E7E7-3C503A64D2FC}"/>
              </a:ext>
            </a:extLst>
          </p:cNvPr>
          <p:cNvSpPr>
            <a:spLocks noGrp="1"/>
          </p:cNvSpPr>
          <p:nvPr>
            <p:ph type="sldNum" sz="quarter" idx="5"/>
          </p:nvPr>
        </p:nvSpPr>
        <p:spPr/>
        <p:txBody>
          <a:bodyPr/>
          <a:lstStyle/>
          <a:p>
            <a:fld id="{94912A59-8979-5A4A-B070-9921BFA16981}" type="slidenum">
              <a:rPr lang="en-US" smtClean="0"/>
              <a:t>36</a:t>
            </a:fld>
            <a:endParaRPr lang="en-US"/>
          </a:p>
        </p:txBody>
      </p:sp>
    </p:spTree>
    <p:extLst>
      <p:ext uri="{BB962C8B-B14F-4D97-AF65-F5344CB8AC3E}">
        <p14:creationId xmlns:p14="http://schemas.microsoft.com/office/powerpoint/2010/main" val="1742887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6E9D3-C3E6-D000-BC45-5EA1EAF529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E66637-CD2F-E059-B0D3-A399D4EF3D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50CB98-2AE7-D388-BFA3-90979C9A6AF4}"/>
              </a:ext>
            </a:extLst>
          </p:cNvPr>
          <p:cNvSpPr>
            <a:spLocks noGrp="1"/>
          </p:cNvSpPr>
          <p:nvPr>
            <p:ph type="body" idx="1"/>
          </p:nvPr>
        </p:nvSpPr>
        <p:spPr/>
        <p:txBody>
          <a:bodyPr/>
          <a:lstStyle/>
          <a:p>
            <a:endParaRPr lang="en-US" b="1" i="0" u="none" strike="noStrike" dirty="0">
              <a:solidFill>
                <a:srgbClr val="111827"/>
              </a:solidFill>
              <a:effectLst/>
              <a:latin typeface="Söhne Mono"/>
            </a:endParaRPr>
          </a:p>
        </p:txBody>
      </p:sp>
      <p:sp>
        <p:nvSpPr>
          <p:cNvPr id="4" name="Slide Number Placeholder 3">
            <a:extLst>
              <a:ext uri="{FF2B5EF4-FFF2-40B4-BE49-F238E27FC236}">
                <a16:creationId xmlns:a16="http://schemas.microsoft.com/office/drawing/2014/main" id="{0C4CA6CE-1DE5-B4BD-E7E7-3C503A64D2FC}"/>
              </a:ext>
            </a:extLst>
          </p:cNvPr>
          <p:cNvSpPr>
            <a:spLocks noGrp="1"/>
          </p:cNvSpPr>
          <p:nvPr>
            <p:ph type="sldNum" sz="quarter" idx="5"/>
          </p:nvPr>
        </p:nvSpPr>
        <p:spPr/>
        <p:txBody>
          <a:bodyPr/>
          <a:lstStyle/>
          <a:p>
            <a:fld id="{94912A59-8979-5A4A-B070-9921BFA16981}" type="slidenum">
              <a:rPr lang="en-US" smtClean="0"/>
              <a:t>36</a:t>
            </a:fld>
            <a:endParaRPr lang="en-US"/>
          </a:p>
        </p:txBody>
      </p:sp>
    </p:spTree>
    <p:extLst>
      <p:ext uri="{BB962C8B-B14F-4D97-AF65-F5344CB8AC3E}">
        <p14:creationId xmlns:p14="http://schemas.microsoft.com/office/powerpoint/2010/main" val="174288715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4C424-4361-8B04-0A28-FE09F4D55C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0F0ADA-4304-DD22-2670-64F85D78C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FFAC86-6581-228D-F60B-86FAC10181F5}"/>
              </a:ext>
            </a:extLst>
          </p:cNvPr>
          <p:cNvSpPr>
            <a:spLocks noGrp="1"/>
          </p:cNvSpPr>
          <p:nvPr>
            <p:ph type="body" idx="1"/>
          </p:nvPr>
        </p:nvSpPr>
        <p:spPr/>
        <p:txBody>
          <a:bodyPr/>
          <a:lstStyle/>
          <a:p>
            <a:endParaRPr lang="en-US" b="1" i="0" u="none" strike="noStrike">
              <a:solidFill>
                <a:srgbClr val="111827"/>
              </a:solidFill>
              <a:effectLst/>
              <a:latin typeface="Söhne Mono"/>
            </a:endParaRPr>
          </a:p>
        </p:txBody>
      </p:sp>
      <p:sp>
        <p:nvSpPr>
          <p:cNvPr id="4" name="Slide Number Placeholder 3">
            <a:extLst>
              <a:ext uri="{FF2B5EF4-FFF2-40B4-BE49-F238E27FC236}">
                <a16:creationId xmlns:a16="http://schemas.microsoft.com/office/drawing/2014/main" id="{D6395443-279F-7F42-677C-09F95CE364EC}"/>
              </a:ext>
            </a:extLst>
          </p:cNvPr>
          <p:cNvSpPr>
            <a:spLocks noGrp="1"/>
          </p:cNvSpPr>
          <p:nvPr>
            <p:ph type="sldNum" sz="quarter" idx="5"/>
          </p:nvPr>
        </p:nvSpPr>
        <p:spPr/>
        <p:txBody>
          <a:bodyPr/>
          <a:lstStyle/>
          <a:p>
            <a:fld id="{94912A59-8979-5A4A-B070-9921BFA16981}" type="slidenum">
              <a:rPr lang="en-US" smtClean="0"/>
              <a:t>37</a:t>
            </a:fld>
            <a:endParaRPr lang="en-US"/>
          </a:p>
        </p:txBody>
      </p:sp>
    </p:spTree>
    <p:extLst>
      <p:ext uri="{BB962C8B-B14F-4D97-AF65-F5344CB8AC3E}">
        <p14:creationId xmlns:p14="http://schemas.microsoft.com/office/powerpoint/2010/main" val="2427361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4C424-4361-8B04-0A28-FE09F4D55C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0F0ADA-4304-DD22-2670-64F85D78C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FFAC86-6581-228D-F60B-86FAC10181F5}"/>
              </a:ext>
            </a:extLst>
          </p:cNvPr>
          <p:cNvSpPr>
            <a:spLocks noGrp="1"/>
          </p:cNvSpPr>
          <p:nvPr>
            <p:ph type="body" idx="1"/>
          </p:nvPr>
        </p:nvSpPr>
        <p:spPr/>
        <p:txBody>
          <a:bodyPr/>
          <a:lstStyle/>
          <a:p>
            <a:endParaRPr lang="en-US" b="1" i="0" u="none" strike="noStrike" dirty="0">
              <a:solidFill>
                <a:srgbClr val="111827"/>
              </a:solidFill>
              <a:effectLst/>
              <a:latin typeface="Söhne Mono"/>
            </a:endParaRPr>
          </a:p>
        </p:txBody>
      </p:sp>
      <p:sp>
        <p:nvSpPr>
          <p:cNvPr id="4" name="Slide Number Placeholder 3">
            <a:extLst>
              <a:ext uri="{FF2B5EF4-FFF2-40B4-BE49-F238E27FC236}">
                <a16:creationId xmlns:a16="http://schemas.microsoft.com/office/drawing/2014/main" id="{D6395443-279F-7F42-677C-09F95CE364EC}"/>
              </a:ext>
            </a:extLst>
          </p:cNvPr>
          <p:cNvSpPr>
            <a:spLocks noGrp="1"/>
          </p:cNvSpPr>
          <p:nvPr>
            <p:ph type="sldNum" sz="quarter" idx="5"/>
          </p:nvPr>
        </p:nvSpPr>
        <p:spPr/>
        <p:txBody>
          <a:bodyPr/>
          <a:lstStyle/>
          <a:p>
            <a:fld id="{94912A59-8979-5A4A-B070-9921BFA16981}" type="slidenum">
              <a:rPr lang="en-US" smtClean="0"/>
              <a:t>37</a:t>
            </a:fld>
            <a:endParaRPr lang="en-US"/>
          </a:p>
        </p:txBody>
      </p:sp>
    </p:spTree>
    <p:extLst>
      <p:ext uri="{BB962C8B-B14F-4D97-AF65-F5344CB8AC3E}">
        <p14:creationId xmlns:p14="http://schemas.microsoft.com/office/powerpoint/2010/main" val="2427361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912A59-8979-5A4A-B070-9921BFA16981}" type="slidenum">
              <a:rPr lang="en-US" smtClean="0"/>
              <a:t>2</a:t>
            </a:fld>
            <a:endParaRPr lang="en-US"/>
          </a:p>
        </p:txBody>
      </p:sp>
    </p:spTree>
    <p:extLst>
      <p:ext uri="{BB962C8B-B14F-4D97-AF65-F5344CB8AC3E}">
        <p14:creationId xmlns:p14="http://schemas.microsoft.com/office/powerpoint/2010/main" val="358012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6EE60-AD08-D827-E836-62D4221EC0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64B1E-19DE-C38A-2868-CAB139F6EF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891EFD-5375-BBDB-ADC0-E1705394657C}"/>
              </a:ext>
            </a:extLst>
          </p:cNvPr>
          <p:cNvSpPr>
            <a:spLocks noGrp="1"/>
          </p:cNvSpPr>
          <p:nvPr>
            <p:ph type="body" idx="1"/>
          </p:nvPr>
        </p:nvSpPr>
        <p:spPr/>
        <p:txBody>
          <a:bodyPr/>
          <a:lstStyle/>
          <a:p>
            <a:pPr marL="171450" indent="-171450">
              <a:buFont typeface="Arial" panose="020B0604020202020204" pitchFamily="34" charset="0"/>
              <a:buChar char="•"/>
            </a:pPr>
            <a:endParaRPr lang="en-US" b="1" i="0" u="none" strike="noStrike" dirty="0">
              <a:solidFill>
                <a:srgbClr val="111827"/>
              </a:solidFill>
              <a:effectLst/>
              <a:latin typeface="Söhne Mono"/>
            </a:endParaRPr>
          </a:p>
        </p:txBody>
      </p:sp>
      <p:sp>
        <p:nvSpPr>
          <p:cNvPr id="4" name="Slide Number Placeholder 3">
            <a:extLst>
              <a:ext uri="{FF2B5EF4-FFF2-40B4-BE49-F238E27FC236}">
                <a16:creationId xmlns:a16="http://schemas.microsoft.com/office/drawing/2014/main" id="{A212E849-B7B3-32CF-1E6B-458726E06612}"/>
              </a:ext>
            </a:extLst>
          </p:cNvPr>
          <p:cNvSpPr>
            <a:spLocks noGrp="1"/>
          </p:cNvSpPr>
          <p:nvPr>
            <p:ph type="sldNum" sz="quarter" idx="5"/>
          </p:nvPr>
        </p:nvSpPr>
        <p:spPr/>
        <p:txBody>
          <a:bodyPr/>
          <a:lstStyle/>
          <a:p>
            <a:fld id="{94912A59-8979-5A4A-B070-9921BFA16981}" type="slidenum">
              <a:rPr lang="en-US" smtClean="0"/>
              <a:t>4</a:t>
            </a:fld>
            <a:endParaRPr lang="en-US"/>
          </a:p>
        </p:txBody>
      </p:sp>
    </p:spTree>
    <p:extLst>
      <p:ext uri="{BB962C8B-B14F-4D97-AF65-F5344CB8AC3E}">
        <p14:creationId xmlns:p14="http://schemas.microsoft.com/office/powerpoint/2010/main" val="3224308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70D8C-178C-6C1D-40D0-A20197AB0C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077926-C629-7A4E-50C6-0319CDF8D8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0CC96A-70EE-0EEC-3685-A32610D7D65F}"/>
              </a:ext>
            </a:extLst>
          </p:cNvPr>
          <p:cNvSpPr>
            <a:spLocks noGrp="1"/>
          </p:cNvSpPr>
          <p:nvPr>
            <p:ph type="body" idx="1"/>
          </p:nvPr>
        </p:nvSpPr>
        <p:spPr/>
        <p:txBody>
          <a:bodyPr/>
          <a:lstStyle/>
          <a:p>
            <a:pPr marL="171450" indent="-171450">
              <a:buFont typeface="Arial" panose="020B0604020202020204" pitchFamily="34" charset="0"/>
              <a:buChar char="•"/>
            </a:pPr>
            <a:endParaRPr lang="en-US" b="1" i="0" u="none" strike="noStrike" dirty="0">
              <a:solidFill>
                <a:srgbClr val="111827"/>
              </a:solidFill>
              <a:effectLst/>
              <a:latin typeface="Söhne Mono"/>
            </a:endParaRPr>
          </a:p>
        </p:txBody>
      </p:sp>
      <p:sp>
        <p:nvSpPr>
          <p:cNvPr id="4" name="Slide Number Placeholder 3">
            <a:extLst>
              <a:ext uri="{FF2B5EF4-FFF2-40B4-BE49-F238E27FC236}">
                <a16:creationId xmlns:a16="http://schemas.microsoft.com/office/drawing/2014/main" id="{2966F917-EE95-8909-A81B-5F745D6EF87A}"/>
              </a:ext>
            </a:extLst>
          </p:cNvPr>
          <p:cNvSpPr>
            <a:spLocks noGrp="1"/>
          </p:cNvSpPr>
          <p:nvPr>
            <p:ph type="sldNum" sz="quarter" idx="5"/>
          </p:nvPr>
        </p:nvSpPr>
        <p:spPr/>
        <p:txBody>
          <a:bodyPr/>
          <a:lstStyle/>
          <a:p>
            <a:fld id="{94912A59-8979-5A4A-B070-9921BFA16981}" type="slidenum">
              <a:rPr lang="en-US" smtClean="0"/>
              <a:t>5</a:t>
            </a:fld>
            <a:endParaRPr lang="en-US"/>
          </a:p>
        </p:txBody>
      </p:sp>
    </p:spTree>
    <p:extLst>
      <p:ext uri="{BB962C8B-B14F-4D97-AF65-F5344CB8AC3E}">
        <p14:creationId xmlns:p14="http://schemas.microsoft.com/office/powerpoint/2010/main" val="1130051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04286-D1FA-D4B6-FD07-02D04CD535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6172E7-807E-DAB0-597C-819B0F18DB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48EAD7-455A-132A-DA32-341A73A2C96F}"/>
              </a:ext>
            </a:extLst>
          </p:cNvPr>
          <p:cNvSpPr>
            <a:spLocks noGrp="1"/>
          </p:cNvSpPr>
          <p:nvPr>
            <p:ph type="body" idx="1"/>
          </p:nvPr>
        </p:nvSpPr>
        <p:spPr/>
        <p:txBody>
          <a:bodyPr/>
          <a:lstStyle/>
          <a:p>
            <a:pPr marL="171450" indent="-171450">
              <a:buFont typeface="Arial" panose="020B0604020202020204" pitchFamily="34" charset="0"/>
              <a:buChar char="•"/>
            </a:pPr>
            <a:endParaRPr lang="en-US" b="1" i="0" u="none" strike="noStrike" dirty="0">
              <a:solidFill>
                <a:srgbClr val="111827"/>
              </a:solidFill>
              <a:effectLst/>
              <a:latin typeface="Söhne Mono"/>
            </a:endParaRPr>
          </a:p>
        </p:txBody>
      </p:sp>
      <p:sp>
        <p:nvSpPr>
          <p:cNvPr id="4" name="Slide Number Placeholder 3">
            <a:extLst>
              <a:ext uri="{FF2B5EF4-FFF2-40B4-BE49-F238E27FC236}">
                <a16:creationId xmlns:a16="http://schemas.microsoft.com/office/drawing/2014/main" id="{6FFE467A-2682-A99E-B36C-FD69969A25F0}"/>
              </a:ext>
            </a:extLst>
          </p:cNvPr>
          <p:cNvSpPr>
            <a:spLocks noGrp="1"/>
          </p:cNvSpPr>
          <p:nvPr>
            <p:ph type="sldNum" sz="quarter" idx="5"/>
          </p:nvPr>
        </p:nvSpPr>
        <p:spPr/>
        <p:txBody>
          <a:bodyPr/>
          <a:lstStyle/>
          <a:p>
            <a:fld id="{94912A59-8979-5A4A-B070-9921BFA16981}" type="slidenum">
              <a:rPr lang="en-US" smtClean="0"/>
              <a:t>6</a:t>
            </a:fld>
            <a:endParaRPr lang="en-US"/>
          </a:p>
        </p:txBody>
      </p:sp>
    </p:spTree>
    <p:extLst>
      <p:ext uri="{BB962C8B-B14F-4D97-AF65-F5344CB8AC3E}">
        <p14:creationId xmlns:p14="http://schemas.microsoft.com/office/powerpoint/2010/main" val="2284907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C40C9-D87A-8ADB-80D8-85AD6AA08B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13D72-A593-B8F6-76E1-C08865CBB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AE3A5E-6E8B-E4AE-3F22-BD5F960EC530}"/>
              </a:ext>
            </a:extLst>
          </p:cNvPr>
          <p:cNvSpPr>
            <a:spLocks noGrp="1"/>
          </p:cNvSpPr>
          <p:nvPr>
            <p:ph type="body" idx="1"/>
          </p:nvPr>
        </p:nvSpPr>
        <p:spPr/>
        <p:txBody>
          <a:bodyPr/>
          <a:lstStyle/>
          <a:p>
            <a:pPr marL="171450" indent="-171450">
              <a:buFont typeface="Arial" panose="020B0604020202020204" pitchFamily="34" charset="0"/>
              <a:buChar char="•"/>
            </a:pPr>
            <a:endParaRPr lang="en-US" b="1" i="0" u="none" strike="noStrike" dirty="0">
              <a:solidFill>
                <a:srgbClr val="111827"/>
              </a:solidFill>
              <a:effectLst/>
              <a:latin typeface="Söhne Mono"/>
            </a:endParaRPr>
          </a:p>
        </p:txBody>
      </p:sp>
      <p:sp>
        <p:nvSpPr>
          <p:cNvPr id="4" name="Slide Number Placeholder 3">
            <a:extLst>
              <a:ext uri="{FF2B5EF4-FFF2-40B4-BE49-F238E27FC236}">
                <a16:creationId xmlns:a16="http://schemas.microsoft.com/office/drawing/2014/main" id="{277057BB-DAF6-D40C-4799-A7EF857CB3AC}"/>
              </a:ext>
            </a:extLst>
          </p:cNvPr>
          <p:cNvSpPr>
            <a:spLocks noGrp="1"/>
          </p:cNvSpPr>
          <p:nvPr>
            <p:ph type="sldNum" sz="quarter" idx="5"/>
          </p:nvPr>
        </p:nvSpPr>
        <p:spPr/>
        <p:txBody>
          <a:bodyPr/>
          <a:lstStyle/>
          <a:p>
            <a:fld id="{94912A59-8979-5A4A-B070-9921BFA16981}" type="slidenum">
              <a:rPr lang="en-US" smtClean="0"/>
              <a:t>7</a:t>
            </a:fld>
            <a:endParaRPr lang="en-US"/>
          </a:p>
        </p:txBody>
      </p:sp>
    </p:spTree>
    <p:extLst>
      <p:ext uri="{BB962C8B-B14F-4D97-AF65-F5344CB8AC3E}">
        <p14:creationId xmlns:p14="http://schemas.microsoft.com/office/powerpoint/2010/main" val="1842631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931A5-8F19-8E51-D104-A935CB79CE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74B5EA-82D0-07DE-0DA4-943F014C6E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7CFF94-6152-D3BB-43B0-D1B3514626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E313D0-B995-FCC3-0207-C6B1F8E4F968}"/>
              </a:ext>
            </a:extLst>
          </p:cNvPr>
          <p:cNvSpPr>
            <a:spLocks noGrp="1"/>
          </p:cNvSpPr>
          <p:nvPr>
            <p:ph type="sldNum" sz="quarter" idx="5"/>
          </p:nvPr>
        </p:nvSpPr>
        <p:spPr/>
        <p:txBody>
          <a:bodyPr/>
          <a:lstStyle/>
          <a:p>
            <a:fld id="{94912A59-8979-5A4A-B070-9921BFA16981}" type="slidenum">
              <a:rPr lang="en-US" smtClean="0"/>
              <a:t>8</a:t>
            </a:fld>
            <a:endParaRPr lang="en-US"/>
          </a:p>
        </p:txBody>
      </p:sp>
    </p:spTree>
    <p:extLst>
      <p:ext uri="{BB962C8B-B14F-4D97-AF65-F5344CB8AC3E}">
        <p14:creationId xmlns:p14="http://schemas.microsoft.com/office/powerpoint/2010/main" val="289166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91E90-73D1-A70D-610E-5FF9A51E46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77A39-FBC3-C2CB-2BF7-13D2228D45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45E208-25E6-56A0-5DE6-0FCEBCB821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3C95669-FE02-0C0D-3769-C4B6C8183236}"/>
              </a:ext>
            </a:extLst>
          </p:cNvPr>
          <p:cNvSpPr>
            <a:spLocks noGrp="1"/>
          </p:cNvSpPr>
          <p:nvPr>
            <p:ph type="sldNum" sz="quarter" idx="5"/>
          </p:nvPr>
        </p:nvSpPr>
        <p:spPr/>
        <p:txBody>
          <a:bodyPr/>
          <a:lstStyle/>
          <a:p>
            <a:fld id="{94912A59-8979-5A4A-B070-9921BFA16981}" type="slidenum">
              <a:rPr lang="en-US" smtClean="0"/>
              <a:t>19</a:t>
            </a:fld>
            <a:endParaRPr lang="en-US"/>
          </a:p>
        </p:txBody>
      </p:sp>
    </p:spTree>
    <p:extLst>
      <p:ext uri="{BB962C8B-B14F-4D97-AF65-F5344CB8AC3E}">
        <p14:creationId xmlns:p14="http://schemas.microsoft.com/office/powerpoint/2010/main" val="3590924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912A59-8979-5A4A-B070-9921BFA16981}" type="slidenum">
              <a:rPr lang="en-US" smtClean="0"/>
              <a:t>20</a:t>
            </a:fld>
            <a:endParaRPr lang="en-US"/>
          </a:p>
        </p:txBody>
      </p:sp>
    </p:spTree>
    <p:extLst>
      <p:ext uri="{BB962C8B-B14F-4D97-AF65-F5344CB8AC3E}">
        <p14:creationId xmlns:p14="http://schemas.microsoft.com/office/powerpoint/2010/main" val="3093206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Title 01">
            <a:extLst>
              <a:ext uri="{FF2B5EF4-FFF2-40B4-BE49-F238E27FC236}">
                <a16:creationId xmlns:a16="http://schemas.microsoft.com/office/drawing/2014/main" id="{F3AEAD18-4437-44B3-AC43-B038D9326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8755" name="Rectangle 3"/>
          <p:cNvSpPr>
            <a:spLocks noGrp="1" noChangeArrowheads="1"/>
          </p:cNvSpPr>
          <p:nvPr>
            <p:ph type="ctrTitle"/>
          </p:nvPr>
        </p:nvSpPr>
        <p:spPr>
          <a:xfrm>
            <a:off x="205317" y="4381500"/>
            <a:ext cx="7279216" cy="876300"/>
          </a:xfrm>
          <a:effectLst/>
        </p:spPr>
        <p:txBody>
          <a:bodyPr anchor="t"/>
          <a:lstStyle>
            <a:lvl1pPr algn="l">
              <a:defRPr sz="1600" b="0"/>
            </a:lvl1pPr>
          </a:lstStyle>
          <a:p>
            <a:r>
              <a:rPr lang="en-US"/>
              <a:t>Click to edit Master title style</a:t>
            </a:r>
          </a:p>
        </p:txBody>
      </p:sp>
      <p:sp>
        <p:nvSpPr>
          <p:cNvPr id="458756" name="Rectangle 4"/>
          <p:cNvSpPr>
            <a:spLocks noGrp="1" noChangeArrowheads="1"/>
          </p:cNvSpPr>
          <p:nvPr>
            <p:ph type="subTitle" idx="1"/>
          </p:nvPr>
        </p:nvSpPr>
        <p:spPr>
          <a:xfrm>
            <a:off x="7804151" y="4381500"/>
            <a:ext cx="4030133" cy="1722438"/>
          </a:xfrm>
        </p:spPr>
        <p:txBody>
          <a:bodyPr/>
          <a:lstStyle>
            <a:lvl1pPr marL="0" indent="0">
              <a:buFontTx/>
              <a:buNone/>
              <a:defRPr sz="1800" i="1">
                <a:solidFill>
                  <a:schemeClr val="bg1"/>
                </a:solidFill>
              </a:defRPr>
            </a:lvl1pPr>
          </a:lstStyle>
          <a:p>
            <a:r>
              <a:rPr lang="en-US"/>
              <a:t>Click to edit Master subtitle style</a:t>
            </a:r>
          </a:p>
        </p:txBody>
      </p:sp>
    </p:spTree>
    <p:extLst>
      <p:ext uri="{BB962C8B-B14F-4D97-AF65-F5344CB8AC3E}">
        <p14:creationId xmlns:p14="http://schemas.microsoft.com/office/powerpoint/2010/main" val="1141146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1630F9CF-BE56-4EDF-9971-17976A60D115}"/>
              </a:ext>
            </a:extLst>
          </p:cNvPr>
          <p:cNvSpPr>
            <a:spLocks noGrp="1" noChangeArrowheads="1"/>
          </p:cNvSpPr>
          <p:nvPr>
            <p:ph type="sldNum" sz="quarter" idx="10"/>
          </p:nvPr>
        </p:nvSpPr>
        <p:spPr>
          <a:ln/>
        </p:spPr>
        <p:txBody>
          <a:bodyPr/>
          <a:lstStyle>
            <a:lvl1pPr>
              <a:defRPr/>
            </a:lvl1pPr>
          </a:lstStyle>
          <a:p>
            <a:fld id="{BAC52666-A454-46B9-9F53-9D6D668AAD08}" type="slidenum">
              <a:rPr lang="en-US" altLang="en-US"/>
              <a:pPr/>
              <a:t>‹#›</a:t>
            </a:fld>
            <a:endParaRPr lang="en-US" altLang="en-US"/>
          </a:p>
        </p:txBody>
      </p:sp>
    </p:spTree>
    <p:extLst>
      <p:ext uri="{BB962C8B-B14F-4D97-AF65-F5344CB8AC3E}">
        <p14:creationId xmlns:p14="http://schemas.microsoft.com/office/powerpoint/2010/main" val="1502469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73067" y="65089"/>
            <a:ext cx="2709333" cy="6061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42951" y="65089"/>
            <a:ext cx="7926916" cy="6061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848B8C59-360A-4E63-AE9D-8C4214A81E69}"/>
              </a:ext>
            </a:extLst>
          </p:cNvPr>
          <p:cNvSpPr>
            <a:spLocks noGrp="1" noChangeArrowheads="1"/>
          </p:cNvSpPr>
          <p:nvPr>
            <p:ph type="sldNum" sz="quarter" idx="10"/>
          </p:nvPr>
        </p:nvSpPr>
        <p:spPr>
          <a:ln/>
        </p:spPr>
        <p:txBody>
          <a:bodyPr/>
          <a:lstStyle>
            <a:lvl1pPr>
              <a:defRPr/>
            </a:lvl1pPr>
          </a:lstStyle>
          <a:p>
            <a:fld id="{DFDAB771-761E-4FE6-BEA6-09B4231F601D}" type="slidenum">
              <a:rPr lang="en-US" altLang="en-US"/>
              <a:pPr/>
              <a:t>‹#›</a:t>
            </a:fld>
            <a:endParaRPr lang="en-US" altLang="en-US"/>
          </a:p>
        </p:txBody>
      </p:sp>
    </p:spTree>
    <p:extLst>
      <p:ext uri="{BB962C8B-B14F-4D97-AF65-F5344CB8AC3E}">
        <p14:creationId xmlns:p14="http://schemas.microsoft.com/office/powerpoint/2010/main" val="2102267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226984" y="65088"/>
            <a:ext cx="7355416" cy="1003300"/>
          </a:xfrm>
        </p:spPr>
        <p:txBody>
          <a:bodyPr/>
          <a:lstStyle/>
          <a:p>
            <a:r>
              <a:rPr lang="en-US"/>
              <a:t>Click to edit Master title style</a:t>
            </a:r>
          </a:p>
        </p:txBody>
      </p:sp>
      <p:sp>
        <p:nvSpPr>
          <p:cNvPr id="3" name="Text Placeholder 2"/>
          <p:cNvSpPr>
            <a:spLocks noGrp="1"/>
          </p:cNvSpPr>
          <p:nvPr>
            <p:ph type="body" sz="half" idx="1"/>
          </p:nvPr>
        </p:nvSpPr>
        <p:spPr>
          <a:xfrm>
            <a:off x="742951" y="1330325"/>
            <a:ext cx="5317067" cy="4795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263218" y="1330325"/>
            <a:ext cx="5319183" cy="4795838"/>
          </a:xfrm>
        </p:spPr>
        <p:txBody>
          <a:bodyPr/>
          <a:lstStyle/>
          <a:p>
            <a:pPr lvl="0"/>
            <a:endParaRPr lang="en-US" noProof="0"/>
          </a:p>
        </p:txBody>
      </p:sp>
      <p:sp>
        <p:nvSpPr>
          <p:cNvPr id="5" name="Rectangle 5">
            <a:extLst>
              <a:ext uri="{FF2B5EF4-FFF2-40B4-BE49-F238E27FC236}">
                <a16:creationId xmlns:a16="http://schemas.microsoft.com/office/drawing/2014/main" id="{B99ADB79-BA1B-4718-AAFA-8D70BC1C67B0}"/>
              </a:ext>
            </a:extLst>
          </p:cNvPr>
          <p:cNvSpPr>
            <a:spLocks noGrp="1" noChangeArrowheads="1"/>
          </p:cNvSpPr>
          <p:nvPr>
            <p:ph type="sldNum" sz="quarter" idx="10"/>
          </p:nvPr>
        </p:nvSpPr>
        <p:spPr>
          <a:ln/>
        </p:spPr>
        <p:txBody>
          <a:bodyPr/>
          <a:lstStyle>
            <a:lvl1pPr>
              <a:defRPr/>
            </a:lvl1pPr>
          </a:lstStyle>
          <a:p>
            <a:fld id="{0DA3DAEF-62FF-4229-9979-52AA7B0BF78A}" type="slidenum">
              <a:rPr lang="en-US" altLang="en-US"/>
              <a:pPr/>
              <a:t>‹#›</a:t>
            </a:fld>
            <a:endParaRPr lang="en-US" altLang="en-US"/>
          </a:p>
        </p:txBody>
      </p:sp>
    </p:spTree>
    <p:extLst>
      <p:ext uri="{BB962C8B-B14F-4D97-AF65-F5344CB8AC3E}">
        <p14:creationId xmlns:p14="http://schemas.microsoft.com/office/powerpoint/2010/main" val="59688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26984" y="65088"/>
            <a:ext cx="7355416" cy="1003300"/>
          </a:xfrm>
        </p:spPr>
        <p:txBody>
          <a:bodyPr/>
          <a:lstStyle/>
          <a:p>
            <a:r>
              <a:rPr lang="en-US"/>
              <a:t>Click to edit Master title style</a:t>
            </a:r>
          </a:p>
        </p:txBody>
      </p:sp>
      <p:sp>
        <p:nvSpPr>
          <p:cNvPr id="3" name="Text Placeholder 2"/>
          <p:cNvSpPr>
            <a:spLocks noGrp="1"/>
          </p:cNvSpPr>
          <p:nvPr>
            <p:ph type="body" sz="half" idx="1"/>
          </p:nvPr>
        </p:nvSpPr>
        <p:spPr>
          <a:xfrm>
            <a:off x="742951" y="1330325"/>
            <a:ext cx="5317067" cy="4795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3218" y="1330325"/>
            <a:ext cx="5319183" cy="4795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19A6D825-4E43-4B23-8548-84301F6A9416}"/>
              </a:ext>
            </a:extLst>
          </p:cNvPr>
          <p:cNvSpPr>
            <a:spLocks noGrp="1" noChangeArrowheads="1"/>
          </p:cNvSpPr>
          <p:nvPr>
            <p:ph type="sldNum" sz="quarter" idx="10"/>
          </p:nvPr>
        </p:nvSpPr>
        <p:spPr>
          <a:ln/>
        </p:spPr>
        <p:txBody>
          <a:bodyPr/>
          <a:lstStyle>
            <a:lvl1pPr>
              <a:defRPr/>
            </a:lvl1pPr>
          </a:lstStyle>
          <a:p>
            <a:fld id="{4ADCC366-3E4A-4CC7-939E-3437B361FCBB}" type="slidenum">
              <a:rPr lang="en-US" altLang="en-US"/>
              <a:pPr/>
              <a:t>‹#›</a:t>
            </a:fld>
            <a:endParaRPr lang="en-US" altLang="en-US"/>
          </a:p>
        </p:txBody>
      </p:sp>
    </p:spTree>
    <p:extLst>
      <p:ext uri="{BB962C8B-B14F-4D97-AF65-F5344CB8AC3E}">
        <p14:creationId xmlns:p14="http://schemas.microsoft.com/office/powerpoint/2010/main" val="2505231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226984" y="65088"/>
            <a:ext cx="7355416" cy="1003300"/>
          </a:xfrm>
        </p:spPr>
        <p:txBody>
          <a:bodyPr/>
          <a:lstStyle/>
          <a:p>
            <a:r>
              <a:rPr lang="en-US"/>
              <a:t>Click to edit Master title style</a:t>
            </a:r>
          </a:p>
        </p:txBody>
      </p:sp>
      <p:sp>
        <p:nvSpPr>
          <p:cNvPr id="3" name="ClipArt Placeholder 2"/>
          <p:cNvSpPr>
            <a:spLocks noGrp="1"/>
          </p:cNvSpPr>
          <p:nvPr>
            <p:ph type="clipArt" sz="half" idx="1"/>
          </p:nvPr>
        </p:nvSpPr>
        <p:spPr>
          <a:xfrm>
            <a:off x="742951" y="1330325"/>
            <a:ext cx="5317067" cy="4795838"/>
          </a:xfrm>
        </p:spPr>
        <p:txBody>
          <a:bodyPr/>
          <a:lstStyle/>
          <a:p>
            <a:pPr lvl="0"/>
            <a:endParaRPr lang="en-US" noProof="0"/>
          </a:p>
        </p:txBody>
      </p:sp>
      <p:sp>
        <p:nvSpPr>
          <p:cNvPr id="4" name="Text Placeholder 3"/>
          <p:cNvSpPr>
            <a:spLocks noGrp="1"/>
          </p:cNvSpPr>
          <p:nvPr>
            <p:ph type="body" sz="half" idx="2"/>
          </p:nvPr>
        </p:nvSpPr>
        <p:spPr>
          <a:xfrm>
            <a:off x="6263218" y="1330325"/>
            <a:ext cx="5319183" cy="4795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4F6E6190-43F8-49AC-95BF-8065CAB91534}"/>
              </a:ext>
            </a:extLst>
          </p:cNvPr>
          <p:cNvSpPr>
            <a:spLocks noGrp="1" noChangeArrowheads="1"/>
          </p:cNvSpPr>
          <p:nvPr>
            <p:ph type="sldNum" sz="quarter" idx="10"/>
          </p:nvPr>
        </p:nvSpPr>
        <p:spPr>
          <a:ln/>
        </p:spPr>
        <p:txBody>
          <a:bodyPr/>
          <a:lstStyle>
            <a:lvl1pPr>
              <a:defRPr/>
            </a:lvl1pPr>
          </a:lstStyle>
          <a:p>
            <a:fld id="{84B36F8A-32C7-4B6D-9D90-4DC020D771A1}" type="slidenum">
              <a:rPr lang="en-US" altLang="en-US"/>
              <a:pPr/>
              <a:t>‹#›</a:t>
            </a:fld>
            <a:endParaRPr lang="en-US" altLang="en-US"/>
          </a:p>
        </p:txBody>
      </p:sp>
    </p:spTree>
    <p:extLst>
      <p:ext uri="{BB962C8B-B14F-4D97-AF65-F5344CB8AC3E}">
        <p14:creationId xmlns:p14="http://schemas.microsoft.com/office/powerpoint/2010/main" val="3829166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477328"/>
          </a:xfrm>
          <a:noFill/>
        </p:spPr>
        <p:txBody>
          <a:bodyPr wrap="square" lIns="0" tIns="0" rIns="0" bIns="0" anchor="t" anchorCtr="0">
            <a:spAutoFit/>
          </a:bodyPr>
          <a:lstStyle>
            <a:lvl1pPr marL="0" indent="0" algn="l">
              <a:buNone/>
              <a:defRPr lang="en-US" b="0" baseline="0" smtClean="0">
                <a:solidFill>
                  <a:schemeClr val="bg1"/>
                </a:solidFill>
                <a:effectLst/>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sp>
        <p:nvSpPr>
          <p:cNvPr id="7" name="Date"/>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1/26/24</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C9CD174E-FD96-2241-A6F9-04DEE0EA8DCE}"/>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5308664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32">
          <p15:clr>
            <a:srgbClr val="FBAE40"/>
          </p15:clr>
        </p15:guide>
        <p15:guide id="4" pos="5496">
          <p15:clr>
            <a:srgbClr val="FBAE40"/>
          </p15:clr>
        </p15:guide>
        <p15:guide id="5" pos="6848">
          <p15:clr>
            <a:srgbClr val="FBAE40"/>
          </p15:clr>
        </p15:guide>
        <p15:guide id="6" orient="horz" pos="4080">
          <p15:clr>
            <a:srgbClr val="FBAE40"/>
          </p15:clr>
        </p15:guide>
        <p15:guide id="7" pos="1312">
          <p15:clr>
            <a:srgbClr val="FBAE40"/>
          </p15:clr>
        </p15:guide>
        <p15:guide id="8" pos="1680">
          <p15:clr>
            <a:srgbClr val="FBAE40"/>
          </p15:clr>
        </p15:guide>
        <p15:guide id="9" pos="6264">
          <p15:clr>
            <a:srgbClr val="FBAE40"/>
          </p15:clr>
        </p15:guide>
        <p15:guide id="10" pos="6360">
          <p15:clr>
            <a:srgbClr val="FBAE40"/>
          </p15:clr>
        </p15:guide>
        <p15:guide id="11" orient="horz" pos="1008">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477328"/>
          </a:xfrm>
          <a:noFill/>
        </p:spPr>
        <p:txBody>
          <a:bodyPr wrap="square" lIns="0" tIns="0" rIns="0" bIns="0" anchor="t" anchorCtr="0">
            <a:spAutoFit/>
          </a:bodyPr>
          <a:lstStyle>
            <a:lvl1pPr marL="0" indent="0" algn="l">
              <a:buNone/>
              <a:defRPr lang="en-US" b="0" baseline="0" smtClean="0">
                <a:solidFill>
                  <a:schemeClr val="bg1"/>
                </a:solidFill>
                <a:effectLst/>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sp>
        <p:nvSpPr>
          <p:cNvPr id="7" name="Date"/>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1/25/2024</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C9CD174E-FD96-2241-A6F9-04DEE0EA8DCE}"/>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5308664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32">
          <p15:clr>
            <a:srgbClr val="FBAE40"/>
          </p15:clr>
        </p15:guide>
        <p15:guide id="4" pos="5496">
          <p15:clr>
            <a:srgbClr val="FBAE40"/>
          </p15:clr>
        </p15:guide>
        <p15:guide id="5" pos="6848">
          <p15:clr>
            <a:srgbClr val="FBAE40"/>
          </p15:clr>
        </p15:guide>
        <p15:guide id="6" orient="horz" pos="4080">
          <p15:clr>
            <a:srgbClr val="FBAE40"/>
          </p15:clr>
        </p15:guide>
        <p15:guide id="7" pos="1312">
          <p15:clr>
            <a:srgbClr val="FBAE40"/>
          </p15:clr>
        </p15:guide>
        <p15:guide id="8" pos="1680">
          <p15:clr>
            <a:srgbClr val="FBAE40"/>
          </p15:clr>
        </p15:guide>
        <p15:guide id="9" pos="6264">
          <p15:clr>
            <a:srgbClr val="FBAE40"/>
          </p15:clr>
        </p15:guide>
        <p15:guide id="10" pos="6360">
          <p15:clr>
            <a:srgbClr val="FBAE40"/>
          </p15:clr>
        </p15:guide>
        <p15:guide id="11" orient="horz" pos="100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1329595"/>
          </a:xfrm>
          <a:prstGeom prst="rect">
            <a:avLst/>
          </a:prstGeom>
          <a:noFill/>
          <a:ln w="38100">
            <a:noFill/>
          </a:ln>
        </p:spPr>
        <p:txBody>
          <a:bodyPr wrap="square" lIns="0" tIns="0" rIns="0" bIns="0" anchor="t" anchorCtr="0">
            <a:spAutoFit/>
          </a:bodyPr>
          <a:lstStyle>
            <a:lvl1pPr algn="l">
              <a:defRPr sz="4800" b="1" i="1" spc="0" baseline="0">
                <a:solidFill>
                  <a:schemeClr val="tx2"/>
                </a:solidFill>
                <a:latin typeface="Franklin Gothic Book" panose="020B0503020102020204" pitchFamily="34" charset="0"/>
              </a:defRPr>
            </a:lvl1pPr>
          </a:lstStyle>
          <a:p>
            <a:r>
              <a:rPr lang="en-US"/>
              <a:t>Lincoln electric – forecasting group</a:t>
            </a:r>
          </a:p>
        </p:txBody>
      </p:sp>
      <p:sp>
        <p:nvSpPr>
          <p:cNvPr id="3" name="Subtitle"/>
          <p:cNvSpPr>
            <a:spLocks noGrp="1"/>
          </p:cNvSpPr>
          <p:nvPr>
            <p:ph type="subTitle" idx="1" hasCustomPrompt="1"/>
          </p:nvPr>
        </p:nvSpPr>
        <p:spPr>
          <a:xfrm>
            <a:off x="2647199" y="3429000"/>
            <a:ext cx="6801603" cy="336015"/>
          </a:xfrm>
          <a:noFill/>
        </p:spPr>
        <p:txBody>
          <a:bodyPr wrap="square" lIns="0" tIns="0" rIns="0" bIns="0" anchor="t" anchorCtr="0">
            <a:spAutoFit/>
          </a:bodyPr>
          <a:lstStyle>
            <a:lvl1pPr marL="0" indent="0" algn="l">
              <a:buNone/>
              <a:defRPr sz="2200" b="1" i="0" baseline="0">
                <a:solidFill>
                  <a:schemeClr val="accent4"/>
                </a:solidFill>
                <a:latin typeface="Franklin Gothic Demi"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Project Scope &amp; Data Request</a:t>
            </a:r>
          </a:p>
        </p:txBody>
      </p:sp>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1/26/24</a:t>
            </a:fld>
            <a:endParaRPr lang="en-US"/>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35863FF8-FC78-8245-B0B0-E1D4313A3AF5}"/>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40835682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1329595"/>
          </a:xfrm>
          <a:prstGeom prst="rect">
            <a:avLst/>
          </a:prstGeom>
          <a:noFill/>
          <a:ln w="38100">
            <a:noFill/>
          </a:ln>
        </p:spPr>
        <p:txBody>
          <a:bodyPr wrap="square" lIns="0" tIns="0" rIns="0" bIns="0" anchor="t" anchorCtr="0">
            <a:spAutoFit/>
          </a:bodyPr>
          <a:lstStyle>
            <a:lvl1pPr algn="l">
              <a:defRPr sz="4800" b="1" i="1" spc="0" baseline="0">
                <a:solidFill>
                  <a:schemeClr val="tx2"/>
                </a:solidFill>
                <a:latin typeface="Franklin Gothic Book" panose="020B0503020102020204" pitchFamily="34" charset="0"/>
              </a:defRPr>
            </a:lvl1pPr>
          </a:lstStyle>
          <a:p>
            <a:r>
              <a:rPr lang="en-US"/>
              <a:t>Lincoln electric – forecasting group</a:t>
            </a:r>
          </a:p>
        </p:txBody>
      </p:sp>
      <p:sp>
        <p:nvSpPr>
          <p:cNvPr id="3" name="Subtitle"/>
          <p:cNvSpPr>
            <a:spLocks noGrp="1"/>
          </p:cNvSpPr>
          <p:nvPr>
            <p:ph type="subTitle" idx="1" hasCustomPrompt="1"/>
          </p:nvPr>
        </p:nvSpPr>
        <p:spPr>
          <a:xfrm>
            <a:off x="2647199" y="3429000"/>
            <a:ext cx="6801603" cy="336015"/>
          </a:xfrm>
          <a:noFill/>
        </p:spPr>
        <p:txBody>
          <a:bodyPr wrap="square" lIns="0" tIns="0" rIns="0" bIns="0" anchor="t" anchorCtr="0">
            <a:spAutoFit/>
          </a:bodyPr>
          <a:lstStyle>
            <a:lvl1pPr marL="0" indent="0" algn="l">
              <a:buNone/>
              <a:defRPr sz="2200" b="1" i="0" baseline="0">
                <a:solidFill>
                  <a:schemeClr val="accent4"/>
                </a:solidFill>
                <a:latin typeface="Franklin Gothic Demi"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Project Scope &amp; Data Request</a:t>
            </a:r>
          </a:p>
        </p:txBody>
      </p:sp>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1/25/2024</a:t>
            </a:fld>
            <a:endParaRPr lang="en-US"/>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35863FF8-FC78-8245-B0B0-E1D4313A3AF5}"/>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40835682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6" name="Black Bar">
            <a:extLst>
              <a:ext uri="{FF2B5EF4-FFF2-40B4-BE49-F238E27FC236}">
                <a16:creationId xmlns:a16="http://schemas.microsoft.com/office/drawing/2014/main" id="{A66A797F-CC2D-F24E-8D26-8632FDB68C4C}"/>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D</a:t>
            </a:r>
          </a:p>
        </p:txBody>
      </p:sp>
      <p:sp>
        <p:nvSpPr>
          <p:cNvPr id="2" name="Title"/>
          <p:cNvSpPr>
            <a:spLocks noGrp="1"/>
          </p:cNvSpPr>
          <p:nvPr>
            <p:ph type="ctrTitle" hasCustomPrompt="1"/>
          </p:nvPr>
        </p:nvSpPr>
        <p:spPr bwMode="blackWhite">
          <a:xfrm>
            <a:off x="2107520" y="437030"/>
            <a:ext cx="7988980"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a:t>Project Scope</a:t>
            </a:r>
          </a:p>
        </p:txBody>
      </p:sp>
      <p:sp>
        <p:nvSpPr>
          <p:cNvPr id="3" name="Subhead"/>
          <p:cNvSpPr>
            <a:spLocks noGrp="1"/>
          </p:cNvSpPr>
          <p:nvPr>
            <p:ph type="subTitle" idx="1" hasCustomPrompt="1"/>
          </p:nvPr>
        </p:nvSpPr>
        <p:spPr>
          <a:xfrm>
            <a:off x="2107518" y="1345167"/>
            <a:ext cx="7988982"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p:txBody>
      </p:sp>
      <p:sp>
        <p:nvSpPr>
          <p:cNvPr id="16" name="Date">
            <a:extLst>
              <a:ext uri="{FF2B5EF4-FFF2-40B4-BE49-F238E27FC236}">
                <a16:creationId xmlns:a16="http://schemas.microsoft.com/office/drawing/2014/main" id="{714077B3-45FB-7B43-8C19-3B82C49646B4}"/>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1/26/24</a:t>
            </a:fld>
            <a:endParaRPr lang="en-US"/>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7819D8BA-413A-6641-B706-270206BA2A7C}"/>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2968608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6" name="Black Bar">
            <a:extLst>
              <a:ext uri="{FF2B5EF4-FFF2-40B4-BE49-F238E27FC236}">
                <a16:creationId xmlns:a16="http://schemas.microsoft.com/office/drawing/2014/main" id="{A66A797F-CC2D-F24E-8D26-8632FDB68C4C}"/>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D</a:t>
            </a:r>
          </a:p>
        </p:txBody>
      </p:sp>
      <p:sp>
        <p:nvSpPr>
          <p:cNvPr id="2" name="Title"/>
          <p:cNvSpPr>
            <a:spLocks noGrp="1"/>
          </p:cNvSpPr>
          <p:nvPr>
            <p:ph type="ctrTitle" hasCustomPrompt="1"/>
          </p:nvPr>
        </p:nvSpPr>
        <p:spPr bwMode="blackWhite">
          <a:xfrm>
            <a:off x="2107520" y="437030"/>
            <a:ext cx="7988980"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a:t>Project Scope</a:t>
            </a:r>
          </a:p>
        </p:txBody>
      </p:sp>
      <p:sp>
        <p:nvSpPr>
          <p:cNvPr id="3" name="Subhead"/>
          <p:cNvSpPr>
            <a:spLocks noGrp="1"/>
          </p:cNvSpPr>
          <p:nvPr>
            <p:ph type="subTitle" idx="1" hasCustomPrompt="1"/>
          </p:nvPr>
        </p:nvSpPr>
        <p:spPr>
          <a:xfrm>
            <a:off x="2107518" y="1345167"/>
            <a:ext cx="7988982"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p:txBody>
      </p:sp>
      <p:sp>
        <p:nvSpPr>
          <p:cNvPr id="16" name="Date">
            <a:extLst>
              <a:ext uri="{FF2B5EF4-FFF2-40B4-BE49-F238E27FC236}">
                <a16:creationId xmlns:a16="http://schemas.microsoft.com/office/drawing/2014/main" id="{714077B3-45FB-7B43-8C19-3B82C49646B4}"/>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1/25/2024</a:t>
            </a:fld>
            <a:endParaRPr lang="en-US"/>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7819D8BA-413A-6641-B706-270206BA2A7C}"/>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2968608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a:t>Title</a:t>
            </a:r>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16" name="Date">
            <a:extLst>
              <a:ext uri="{FF2B5EF4-FFF2-40B4-BE49-F238E27FC236}">
                <a16:creationId xmlns:a16="http://schemas.microsoft.com/office/drawing/2014/main" id="{C8365B71-1339-9448-BF22-95AA51DA73FB}"/>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1/26/24</a:t>
            </a:fld>
            <a:endParaRPr lang="en-US"/>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2" name="Purdue CoBrand">
            <a:extLst>
              <a:ext uri="{FF2B5EF4-FFF2-40B4-BE49-F238E27FC236}">
                <a16:creationId xmlns:a16="http://schemas.microsoft.com/office/drawing/2014/main" id="{F8D8386B-0D43-664A-B6B7-C474C0595C63}"/>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30729237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32">
          <p15:clr>
            <a:srgbClr val="FBAE40"/>
          </p15:clr>
        </p15:guide>
        <p15:guide id="4" pos="7344">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a:t>Title</a:t>
            </a:r>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16" name="Date">
            <a:extLst>
              <a:ext uri="{FF2B5EF4-FFF2-40B4-BE49-F238E27FC236}">
                <a16:creationId xmlns:a16="http://schemas.microsoft.com/office/drawing/2014/main" id="{C8365B71-1339-9448-BF22-95AA51DA73FB}"/>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1/25/2024</a:t>
            </a:fld>
            <a:endParaRPr lang="en-US"/>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2" name="Purdue CoBrand">
            <a:extLst>
              <a:ext uri="{FF2B5EF4-FFF2-40B4-BE49-F238E27FC236}">
                <a16:creationId xmlns:a16="http://schemas.microsoft.com/office/drawing/2014/main" id="{F8D8386B-0D43-664A-B6B7-C474C0595C63}"/>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30729237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32">
          <p15:clr>
            <a:srgbClr val="FBAE40"/>
          </p15:clr>
        </p15:guide>
        <p15:guide id="4" pos="7344">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3" name="Photo caption"/>
          <p:cNvSpPr>
            <a:spLocks noGrp="1"/>
          </p:cNvSpPr>
          <p:nvPr>
            <p:ph type="subTitle" idx="1" hasCustomPrompt="1"/>
          </p:nvPr>
        </p:nvSpPr>
        <p:spPr>
          <a:xfrm>
            <a:off x="7301170" y="219206"/>
            <a:ext cx="3574087" cy="738664"/>
          </a:xfrm>
          <a:noFill/>
        </p:spPr>
        <p:txBody>
          <a:bodyPr wrap="square" lIns="0" tIns="0" rIns="0" bIns="0" anchor="t" anchorCtr="0">
            <a:spAutoFit/>
          </a:bodyPr>
          <a:lstStyle>
            <a:lvl1pPr marL="0" indent="0" algn="l">
              <a:buNone/>
              <a:defRPr sz="1600" b="1" i="0" baseline="0">
                <a:solidFill>
                  <a:schemeClr val="bg1"/>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Brief photo caption. Place in top left or right corner. Make text black or white for legibility.</a:t>
            </a:r>
          </a:p>
        </p:txBody>
      </p:sp>
      <p:sp>
        <p:nvSpPr>
          <p:cNvPr id="11" name="Date">
            <a:extLst>
              <a:ext uri="{FF2B5EF4-FFF2-40B4-BE49-F238E27FC236}">
                <a16:creationId xmlns:a16="http://schemas.microsoft.com/office/drawing/2014/main" id="{F330C439-AFA6-B840-9D2A-258668D35CA5}"/>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1/26/24</a:t>
            </a:fld>
            <a:endParaRPr lang="en-US"/>
          </a:p>
        </p:txBody>
      </p:sp>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urdue CoBrand">
            <a:extLst>
              <a:ext uri="{FF2B5EF4-FFF2-40B4-BE49-F238E27FC236}">
                <a16:creationId xmlns:a16="http://schemas.microsoft.com/office/drawing/2014/main" id="{B1FB8C0C-65BE-BE4A-9624-20705F2A16B6}"/>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4957819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3" name="Photo caption"/>
          <p:cNvSpPr>
            <a:spLocks noGrp="1"/>
          </p:cNvSpPr>
          <p:nvPr>
            <p:ph type="subTitle" idx="1" hasCustomPrompt="1"/>
          </p:nvPr>
        </p:nvSpPr>
        <p:spPr>
          <a:xfrm>
            <a:off x="7301170" y="219206"/>
            <a:ext cx="3574087" cy="738664"/>
          </a:xfrm>
          <a:noFill/>
        </p:spPr>
        <p:txBody>
          <a:bodyPr wrap="square" lIns="0" tIns="0" rIns="0" bIns="0" anchor="t" anchorCtr="0">
            <a:spAutoFit/>
          </a:bodyPr>
          <a:lstStyle>
            <a:lvl1pPr marL="0" indent="0" algn="l">
              <a:buNone/>
              <a:defRPr sz="1600" b="1" i="0" baseline="0">
                <a:solidFill>
                  <a:schemeClr val="bg1"/>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Brief photo caption. Place in top left or right corner. Make text black or white for legibility.</a:t>
            </a:r>
          </a:p>
        </p:txBody>
      </p:sp>
      <p:sp>
        <p:nvSpPr>
          <p:cNvPr id="11" name="Date">
            <a:extLst>
              <a:ext uri="{FF2B5EF4-FFF2-40B4-BE49-F238E27FC236}">
                <a16:creationId xmlns:a16="http://schemas.microsoft.com/office/drawing/2014/main" id="{F330C439-AFA6-B840-9D2A-258668D35CA5}"/>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1/25/2024</a:t>
            </a:fld>
            <a:endParaRPr lang="en-US"/>
          </a:p>
        </p:txBody>
      </p:sp>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urdue CoBrand">
            <a:extLst>
              <a:ext uri="{FF2B5EF4-FFF2-40B4-BE49-F238E27FC236}">
                <a16:creationId xmlns:a16="http://schemas.microsoft.com/office/drawing/2014/main" id="{B1FB8C0C-65BE-BE4A-9624-20705F2A16B6}"/>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4957819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3922AC81-F8A8-4598-8E0F-BAE3DC6EABE7}"/>
              </a:ext>
            </a:extLst>
          </p:cNvPr>
          <p:cNvSpPr>
            <a:spLocks noGrp="1" noChangeArrowheads="1"/>
          </p:cNvSpPr>
          <p:nvPr>
            <p:ph type="sldNum" sz="quarter" idx="10"/>
          </p:nvPr>
        </p:nvSpPr>
        <p:spPr>
          <a:ln/>
        </p:spPr>
        <p:txBody>
          <a:bodyPr/>
          <a:lstStyle>
            <a:lvl1pPr>
              <a:defRPr/>
            </a:lvl1pPr>
          </a:lstStyle>
          <a:p>
            <a:fld id="{9CD85FB9-13AD-4E31-96CF-E6208A854EF1}" type="slidenum">
              <a:rPr lang="en-US" altLang="en-US"/>
              <a:pPr/>
              <a:t>‹#›</a:t>
            </a:fld>
            <a:endParaRPr lang="en-US" altLang="en-US"/>
          </a:p>
        </p:txBody>
      </p:sp>
    </p:spTree>
    <p:extLst>
      <p:ext uri="{BB962C8B-B14F-4D97-AF65-F5344CB8AC3E}">
        <p14:creationId xmlns:p14="http://schemas.microsoft.com/office/powerpoint/2010/main" val="23260876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86334" y="1614576"/>
            <a:ext cx="6419331" cy="1007712"/>
          </a:xfrm>
          <a:prstGeom prst="rect">
            <a:avLst/>
          </a:prstGeom>
          <a:noFill/>
          <a:ln w="38100">
            <a:noFill/>
          </a:ln>
        </p:spPr>
        <p:txBody>
          <a:bodyPr wrap="square" lIns="0" tIns="0" rIns="0" bIns="0" anchor="t" anchorCtr="0">
            <a:spAutoFit/>
          </a:bodyPr>
          <a:lstStyle>
            <a:lvl1pPr algn="ctr">
              <a:defRPr sz="7200" b="1" i="0" cap="none" spc="300" baseline="0">
                <a:solidFill>
                  <a:schemeClr val="accent2"/>
                </a:solidFill>
                <a:latin typeface="Impact" panose="020B0806030902050204" pitchFamily="34" charset="0"/>
              </a:defRPr>
            </a:lvl1pPr>
          </a:lstStyle>
          <a:p>
            <a:r>
              <a:rPr lang="en-US" spc="0">
                <a:latin typeface="United Sans Rg Md" pitchFamily="50" charset="0"/>
              </a:rPr>
              <a:t>123</a:t>
            </a:r>
            <a:endParaRPr lang="en-US"/>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492443"/>
          </a:xfrm>
          <a:noFill/>
        </p:spPr>
        <p:txBody>
          <a:bodyPr wrap="square" lIns="0" tIns="0" rIns="0" bIns="0" anchor="t" anchorCtr="0">
            <a:spAutoFit/>
          </a:bodyPr>
          <a:lstStyle>
            <a:lvl1pPr marL="0" indent="0" algn="ctr">
              <a:buNone/>
              <a:defRPr sz="3200" b="0" i="0" spc="300" baseline="0">
                <a:solidFill>
                  <a:schemeClr val="accent4"/>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Book" panose="020B0503020102020204" pitchFamily="34" charset="0"/>
              </a:defRPr>
            </a:lvl1pPr>
          </a:lstStyle>
          <a:p>
            <a:pPr lvl="0"/>
            <a:r>
              <a:rPr lang="en-US"/>
              <a:t>Fact or highlight. Keep it short with bite-size chunks of information.</a:t>
            </a:r>
          </a:p>
        </p:txBody>
      </p:sp>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1/26/24</a:t>
            </a:fld>
            <a:endParaRPr lang="en-US"/>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3" name="Purdue CoBrand">
            <a:extLst>
              <a:ext uri="{FF2B5EF4-FFF2-40B4-BE49-F238E27FC236}">
                <a16:creationId xmlns:a16="http://schemas.microsoft.com/office/drawing/2014/main" id="{C956BC4A-6335-2245-B16C-D97B7C359084}"/>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41077905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orient="horz" pos="1008">
          <p15:clr>
            <a:srgbClr val="FBAE40"/>
          </p15:clr>
        </p15:guide>
        <p15:guide id="8" orient="horz" pos="1488">
          <p15:clr>
            <a:srgbClr val="FBAE40"/>
          </p15:clr>
        </p15:guide>
        <p15:guide id="9" orient="horz" pos="864">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86334" y="1614576"/>
            <a:ext cx="6419331" cy="1007712"/>
          </a:xfrm>
          <a:prstGeom prst="rect">
            <a:avLst/>
          </a:prstGeom>
          <a:noFill/>
          <a:ln w="38100">
            <a:noFill/>
          </a:ln>
        </p:spPr>
        <p:txBody>
          <a:bodyPr wrap="square" lIns="0" tIns="0" rIns="0" bIns="0" anchor="t" anchorCtr="0">
            <a:spAutoFit/>
          </a:bodyPr>
          <a:lstStyle>
            <a:lvl1pPr algn="ctr">
              <a:defRPr sz="7200" b="1" i="0" cap="none" spc="300" baseline="0">
                <a:solidFill>
                  <a:schemeClr val="accent2"/>
                </a:solidFill>
                <a:latin typeface="Impact" panose="020B0806030902050204" pitchFamily="34" charset="0"/>
              </a:defRPr>
            </a:lvl1pPr>
          </a:lstStyle>
          <a:p>
            <a:r>
              <a:rPr lang="en-US" spc="0">
                <a:latin typeface="United Sans Rg Md" pitchFamily="50" charset="0"/>
              </a:rPr>
              <a:t>123</a:t>
            </a:r>
            <a:endParaRPr lang="en-US"/>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492443"/>
          </a:xfrm>
          <a:noFill/>
        </p:spPr>
        <p:txBody>
          <a:bodyPr wrap="square" lIns="0" tIns="0" rIns="0" bIns="0" anchor="t" anchorCtr="0">
            <a:spAutoFit/>
          </a:bodyPr>
          <a:lstStyle>
            <a:lvl1pPr marL="0" indent="0" algn="ctr">
              <a:buNone/>
              <a:defRPr sz="3200" b="0" i="0" spc="300" baseline="0">
                <a:solidFill>
                  <a:schemeClr val="accent4"/>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Book" panose="020B0503020102020204" pitchFamily="34" charset="0"/>
              </a:defRPr>
            </a:lvl1pPr>
          </a:lstStyle>
          <a:p>
            <a:pPr lvl="0"/>
            <a:r>
              <a:rPr lang="en-US"/>
              <a:t>Fact or highlight. Keep it short with bite-size chunks of information.</a:t>
            </a:r>
          </a:p>
        </p:txBody>
      </p:sp>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1/25/2024</a:t>
            </a:fld>
            <a:endParaRPr lang="en-US"/>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3" name="Purdue CoBrand">
            <a:extLst>
              <a:ext uri="{FF2B5EF4-FFF2-40B4-BE49-F238E27FC236}">
                <a16:creationId xmlns:a16="http://schemas.microsoft.com/office/drawing/2014/main" id="{C956BC4A-6335-2245-B16C-D97B7C359084}"/>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41077905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orient="horz" pos="1008">
          <p15:clr>
            <a:srgbClr val="FBAE40"/>
          </p15:clr>
        </p15:guide>
        <p15:guide id="8" orient="horz" pos="1488">
          <p15:clr>
            <a:srgbClr val="FBAE40"/>
          </p15:clr>
        </p15:guide>
        <p15:guide id="9" orient="horz" pos="86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628902" y="1521334"/>
            <a:ext cx="6347458" cy="609398"/>
          </a:xfrm>
          <a:prstGeom prst="rect">
            <a:avLst/>
          </a:prstGeom>
          <a:noFill/>
          <a:ln w="38100">
            <a:noFill/>
          </a:ln>
        </p:spPr>
        <p:txBody>
          <a:bodyPr wrap="square" lIns="0" tIns="0" rIns="0" bIns="0" anchor="t" anchorCtr="0">
            <a:spAutoFit/>
          </a:bodyPr>
          <a:lstStyle>
            <a:lvl1pPr algn="l">
              <a:defRPr sz="4400" b="1" i="1" spc="0" baseline="0">
                <a:solidFill>
                  <a:schemeClr val="tx2"/>
                </a:solidFill>
                <a:latin typeface="Franklin Gothic Book" panose="020B0503020102020204" pitchFamily="34" charset="0"/>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628900"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600" b="0" i="0" normalizeH="0" baseline="0">
                <a:solidFill>
                  <a:schemeClr val="accent4"/>
                </a:solidFill>
                <a:latin typeface="Franklin Gothic Book" panose="020B0503020102020204" pitchFamily="34" charset="0"/>
              </a:defRPr>
            </a:lvl1pPr>
          </a:lstStyle>
          <a:p>
            <a:pPr lvl="0"/>
            <a:r>
              <a:rPr lang="en-US"/>
              <a:t>Conclusion, call to action or contact information. </a:t>
            </a:r>
          </a:p>
        </p:txBody>
      </p:sp>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1/26/24</a:t>
            </a:fld>
            <a:endParaRPr lang="en-US"/>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176AE897-D878-964C-8095-7884DE87DB08}"/>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39415068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628902" y="1521334"/>
            <a:ext cx="6347458" cy="609398"/>
          </a:xfrm>
          <a:prstGeom prst="rect">
            <a:avLst/>
          </a:prstGeom>
          <a:noFill/>
          <a:ln w="38100">
            <a:noFill/>
          </a:ln>
        </p:spPr>
        <p:txBody>
          <a:bodyPr wrap="square" lIns="0" tIns="0" rIns="0" bIns="0" anchor="t" anchorCtr="0">
            <a:spAutoFit/>
          </a:bodyPr>
          <a:lstStyle>
            <a:lvl1pPr algn="l">
              <a:defRPr sz="4400" b="1" i="1" spc="0" baseline="0">
                <a:solidFill>
                  <a:schemeClr val="tx2"/>
                </a:solidFill>
                <a:latin typeface="Franklin Gothic Book" panose="020B0503020102020204" pitchFamily="34" charset="0"/>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628900"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600" b="0" i="0" normalizeH="0" baseline="0">
                <a:solidFill>
                  <a:schemeClr val="accent4"/>
                </a:solidFill>
                <a:latin typeface="Franklin Gothic Book" panose="020B0503020102020204" pitchFamily="34" charset="0"/>
              </a:defRPr>
            </a:lvl1pPr>
          </a:lstStyle>
          <a:p>
            <a:pPr lvl="0"/>
            <a:r>
              <a:rPr lang="en-US"/>
              <a:t>Conclusion, call to action or contact information. </a:t>
            </a:r>
          </a:p>
        </p:txBody>
      </p:sp>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1/25/2024</a:t>
            </a:fld>
            <a:endParaRPr lang="en-US"/>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176AE897-D878-964C-8095-7884DE87DB08}"/>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39415068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AE0E4B30-F07C-4EA8-8DB2-BCD2E308BB33}"/>
              </a:ext>
            </a:extLst>
          </p:cNvPr>
          <p:cNvSpPr>
            <a:spLocks noGrp="1" noChangeArrowheads="1"/>
          </p:cNvSpPr>
          <p:nvPr>
            <p:ph type="sldNum" sz="quarter" idx="10"/>
          </p:nvPr>
        </p:nvSpPr>
        <p:spPr>
          <a:ln/>
        </p:spPr>
        <p:txBody>
          <a:bodyPr/>
          <a:lstStyle>
            <a:lvl1pPr>
              <a:defRPr/>
            </a:lvl1pPr>
          </a:lstStyle>
          <a:p>
            <a:fld id="{C72E8495-0DC4-4E37-B95F-3D97ECE72BED}" type="slidenum">
              <a:rPr lang="en-US" altLang="en-US"/>
              <a:pPr/>
              <a:t>‹#›</a:t>
            </a:fld>
            <a:endParaRPr lang="en-US" altLang="en-US"/>
          </a:p>
        </p:txBody>
      </p:sp>
    </p:spTree>
    <p:extLst>
      <p:ext uri="{BB962C8B-B14F-4D97-AF65-F5344CB8AC3E}">
        <p14:creationId xmlns:p14="http://schemas.microsoft.com/office/powerpoint/2010/main" val="738035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42951" y="1330325"/>
            <a:ext cx="5317067" cy="4795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3218" y="1330325"/>
            <a:ext cx="5319183" cy="4795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1A7DF4CC-0BD3-4014-BCDA-7D2FAD902709}"/>
              </a:ext>
            </a:extLst>
          </p:cNvPr>
          <p:cNvSpPr>
            <a:spLocks noGrp="1" noChangeArrowheads="1"/>
          </p:cNvSpPr>
          <p:nvPr>
            <p:ph type="sldNum" sz="quarter" idx="10"/>
          </p:nvPr>
        </p:nvSpPr>
        <p:spPr>
          <a:ln/>
        </p:spPr>
        <p:txBody>
          <a:bodyPr/>
          <a:lstStyle>
            <a:lvl1pPr>
              <a:defRPr/>
            </a:lvl1pPr>
          </a:lstStyle>
          <a:p>
            <a:fld id="{EEB59FBE-EBD0-4286-812B-F8FD223BFB24}" type="slidenum">
              <a:rPr lang="en-US" altLang="en-US"/>
              <a:pPr/>
              <a:t>‹#›</a:t>
            </a:fld>
            <a:endParaRPr lang="en-US" altLang="en-US"/>
          </a:p>
        </p:txBody>
      </p:sp>
    </p:spTree>
    <p:extLst>
      <p:ext uri="{BB962C8B-B14F-4D97-AF65-F5344CB8AC3E}">
        <p14:creationId xmlns:p14="http://schemas.microsoft.com/office/powerpoint/2010/main" val="2204305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49D5D9F8-BBC4-4081-981A-EB8C4EC3D2CB}"/>
              </a:ext>
            </a:extLst>
          </p:cNvPr>
          <p:cNvSpPr>
            <a:spLocks noGrp="1" noChangeArrowheads="1"/>
          </p:cNvSpPr>
          <p:nvPr>
            <p:ph type="sldNum" sz="quarter" idx="10"/>
          </p:nvPr>
        </p:nvSpPr>
        <p:spPr>
          <a:ln/>
        </p:spPr>
        <p:txBody>
          <a:bodyPr/>
          <a:lstStyle>
            <a:lvl1pPr>
              <a:defRPr/>
            </a:lvl1pPr>
          </a:lstStyle>
          <a:p>
            <a:fld id="{ACA178B6-562F-4D5C-B875-F950D7AB2438}" type="slidenum">
              <a:rPr lang="en-US" altLang="en-US"/>
              <a:pPr/>
              <a:t>‹#›</a:t>
            </a:fld>
            <a:endParaRPr lang="en-US" altLang="en-US"/>
          </a:p>
        </p:txBody>
      </p:sp>
    </p:spTree>
    <p:extLst>
      <p:ext uri="{BB962C8B-B14F-4D97-AF65-F5344CB8AC3E}">
        <p14:creationId xmlns:p14="http://schemas.microsoft.com/office/powerpoint/2010/main" val="1783603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4C20F0A5-70A4-4F8D-B0C2-463946BABF12}"/>
              </a:ext>
            </a:extLst>
          </p:cNvPr>
          <p:cNvSpPr>
            <a:spLocks noGrp="1" noChangeArrowheads="1"/>
          </p:cNvSpPr>
          <p:nvPr>
            <p:ph type="sldNum" sz="quarter" idx="10"/>
          </p:nvPr>
        </p:nvSpPr>
        <p:spPr>
          <a:ln/>
        </p:spPr>
        <p:txBody>
          <a:bodyPr/>
          <a:lstStyle>
            <a:lvl1pPr>
              <a:defRPr/>
            </a:lvl1pPr>
          </a:lstStyle>
          <a:p>
            <a:fld id="{5B2DE5B9-50DD-41A4-9091-EDA8E44C8861}" type="slidenum">
              <a:rPr lang="en-US" altLang="en-US"/>
              <a:pPr/>
              <a:t>‹#›</a:t>
            </a:fld>
            <a:endParaRPr lang="en-US" altLang="en-US"/>
          </a:p>
        </p:txBody>
      </p:sp>
    </p:spTree>
    <p:extLst>
      <p:ext uri="{BB962C8B-B14F-4D97-AF65-F5344CB8AC3E}">
        <p14:creationId xmlns:p14="http://schemas.microsoft.com/office/powerpoint/2010/main" val="3286321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52313AE5-79A2-4625-8880-932AF84F11AE}"/>
              </a:ext>
            </a:extLst>
          </p:cNvPr>
          <p:cNvSpPr>
            <a:spLocks noGrp="1" noChangeArrowheads="1"/>
          </p:cNvSpPr>
          <p:nvPr>
            <p:ph type="sldNum" sz="quarter" idx="10"/>
          </p:nvPr>
        </p:nvSpPr>
        <p:spPr>
          <a:ln/>
        </p:spPr>
        <p:txBody>
          <a:bodyPr/>
          <a:lstStyle>
            <a:lvl1pPr>
              <a:defRPr/>
            </a:lvl1pPr>
          </a:lstStyle>
          <a:p>
            <a:fld id="{210737C1-62C5-432A-8EAC-7C8587E99E6E}" type="slidenum">
              <a:rPr lang="en-US" altLang="en-US"/>
              <a:pPr/>
              <a:t>‹#›</a:t>
            </a:fld>
            <a:endParaRPr lang="en-US" altLang="en-US"/>
          </a:p>
        </p:txBody>
      </p:sp>
    </p:spTree>
    <p:extLst>
      <p:ext uri="{BB962C8B-B14F-4D97-AF65-F5344CB8AC3E}">
        <p14:creationId xmlns:p14="http://schemas.microsoft.com/office/powerpoint/2010/main" val="1230872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640367F6-C40D-463E-A2D9-88B02D0EF858}"/>
              </a:ext>
            </a:extLst>
          </p:cNvPr>
          <p:cNvSpPr>
            <a:spLocks noGrp="1" noChangeArrowheads="1"/>
          </p:cNvSpPr>
          <p:nvPr>
            <p:ph type="sldNum" sz="quarter" idx="10"/>
          </p:nvPr>
        </p:nvSpPr>
        <p:spPr>
          <a:ln/>
        </p:spPr>
        <p:txBody>
          <a:bodyPr/>
          <a:lstStyle>
            <a:lvl1pPr>
              <a:defRPr/>
            </a:lvl1pPr>
          </a:lstStyle>
          <a:p>
            <a:fld id="{B80C03DC-5C27-45FC-B8D6-3960A720465B}" type="slidenum">
              <a:rPr lang="en-US" altLang="en-US"/>
              <a:pPr/>
              <a:t>‹#›</a:t>
            </a:fld>
            <a:endParaRPr lang="en-US" altLang="en-US"/>
          </a:p>
        </p:txBody>
      </p:sp>
    </p:spTree>
    <p:extLst>
      <p:ext uri="{BB962C8B-B14F-4D97-AF65-F5344CB8AC3E}">
        <p14:creationId xmlns:p14="http://schemas.microsoft.com/office/powerpoint/2010/main" val="1059979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6318D80B-0759-44F4-8A03-FE6E471FE9AB}"/>
              </a:ext>
            </a:extLst>
          </p:cNvPr>
          <p:cNvSpPr>
            <a:spLocks noGrp="1" noChangeArrowheads="1"/>
          </p:cNvSpPr>
          <p:nvPr>
            <p:ph type="sldNum" sz="quarter" idx="10"/>
          </p:nvPr>
        </p:nvSpPr>
        <p:spPr>
          <a:ln/>
        </p:spPr>
        <p:txBody>
          <a:bodyPr/>
          <a:lstStyle>
            <a:lvl1pPr>
              <a:defRPr/>
            </a:lvl1pPr>
          </a:lstStyle>
          <a:p>
            <a:fld id="{B0476910-5A38-4D7D-B632-2F7B551B6498}" type="slidenum">
              <a:rPr lang="en-US" altLang="en-US"/>
              <a:pPr/>
              <a:t>‹#›</a:t>
            </a:fld>
            <a:endParaRPr lang="en-US" altLang="en-US"/>
          </a:p>
        </p:txBody>
      </p:sp>
    </p:spTree>
    <p:extLst>
      <p:ext uri="{BB962C8B-B14F-4D97-AF65-F5344CB8AC3E}">
        <p14:creationId xmlns:p14="http://schemas.microsoft.com/office/powerpoint/2010/main" val="2134029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20.xml.rels><?xml version="1.0" encoding="UTF-8" standalone="yes"?>
<Relationships xmlns="http://schemas.openxmlformats.org/package/2006/relationships"><Relationship Id="rId8" Type="http://schemas.openxmlformats.org/officeDocument/2006/relationships/theme" Target="../theme/theme20.xml"/><Relationship Id="rId3" Type="http://schemas.openxmlformats.org/officeDocument/2006/relationships/slideLayout" Target="../slideLayouts/slideLayout170.xml"/><Relationship Id="rId7" Type="http://schemas.openxmlformats.org/officeDocument/2006/relationships/slideLayout" Target="../slideLayouts/slideLayout210.xml"/><Relationship Id="rId2" Type="http://schemas.openxmlformats.org/officeDocument/2006/relationships/slideLayout" Target="../slideLayouts/slideLayout160.xml"/><Relationship Id="rId1" Type="http://schemas.openxmlformats.org/officeDocument/2006/relationships/slideLayout" Target="../slideLayouts/slideLayout150.xml"/><Relationship Id="rId6" Type="http://schemas.openxmlformats.org/officeDocument/2006/relationships/slideLayout" Target="../slideLayouts/slideLayout200.xml"/><Relationship Id="rId5" Type="http://schemas.openxmlformats.org/officeDocument/2006/relationships/slideLayout" Target="../slideLayouts/slideLayout190.xml"/><Relationship Id="rId4" Type="http://schemas.openxmlformats.org/officeDocument/2006/relationships/slideLayout" Target="../slideLayouts/slideLayout1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slide 01 updated">
            <a:extLst>
              <a:ext uri="{FF2B5EF4-FFF2-40B4-BE49-F238E27FC236}">
                <a16:creationId xmlns:a16="http://schemas.microsoft.com/office/drawing/2014/main" id="{4EFCF624-198A-4FE8-A2AE-1B9A7D782AF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7731" name="Rectangle 3">
            <a:extLst>
              <a:ext uri="{FF2B5EF4-FFF2-40B4-BE49-F238E27FC236}">
                <a16:creationId xmlns:a16="http://schemas.microsoft.com/office/drawing/2014/main" id="{A46BEAE6-314E-4D91-AB30-B4E705052BBE}"/>
              </a:ext>
            </a:extLst>
          </p:cNvPr>
          <p:cNvSpPr>
            <a:spLocks noGrp="1" noChangeArrowheads="1"/>
          </p:cNvSpPr>
          <p:nvPr>
            <p:ph type="title"/>
          </p:nvPr>
        </p:nvSpPr>
        <p:spPr bwMode="auto">
          <a:xfrm>
            <a:off x="4226984" y="65088"/>
            <a:ext cx="7355416" cy="1003300"/>
          </a:xfrm>
          <a:prstGeom prst="rect">
            <a:avLst/>
          </a:prstGeom>
          <a:noFill/>
          <a:ln w="9525">
            <a:noFill/>
            <a:miter lim="800000"/>
            <a:headEnd/>
            <a:tailEnd/>
          </a:ln>
          <a:effectLst>
            <a:outerShdw dist="35921" dir="2700000" algn="ctr" rotWithShape="0">
              <a:schemeClr val="tx1"/>
            </a:outerShdw>
          </a:effec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8" name="Rectangle 4">
            <a:extLst>
              <a:ext uri="{FF2B5EF4-FFF2-40B4-BE49-F238E27FC236}">
                <a16:creationId xmlns:a16="http://schemas.microsoft.com/office/drawing/2014/main" id="{3505EB29-6A67-4E25-8140-11117A4AB499}"/>
              </a:ext>
            </a:extLst>
          </p:cNvPr>
          <p:cNvSpPr>
            <a:spLocks noGrp="1" noChangeArrowheads="1"/>
          </p:cNvSpPr>
          <p:nvPr>
            <p:ph type="body" idx="1"/>
          </p:nvPr>
        </p:nvSpPr>
        <p:spPr bwMode="auto">
          <a:xfrm>
            <a:off x="742952" y="1330325"/>
            <a:ext cx="10839449"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57733" name="Rectangle 5">
            <a:extLst>
              <a:ext uri="{FF2B5EF4-FFF2-40B4-BE49-F238E27FC236}">
                <a16:creationId xmlns:a16="http://schemas.microsoft.com/office/drawing/2014/main" id="{494E55E6-BD44-4BCF-A640-AA8A2AFFE8FE}"/>
              </a:ext>
            </a:extLst>
          </p:cNvPr>
          <p:cNvSpPr>
            <a:spLocks noGrp="1" noChangeArrowheads="1"/>
          </p:cNvSpPr>
          <p:nvPr>
            <p:ph type="sldNum" sz="quarter" idx="4"/>
          </p:nvPr>
        </p:nvSpPr>
        <p:spPr bwMode="auto">
          <a:xfrm>
            <a:off x="9347200" y="6511926"/>
            <a:ext cx="2844800" cy="346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b="1">
                <a:solidFill>
                  <a:schemeClr val="bg1"/>
                </a:solidFill>
              </a:defRPr>
            </a:lvl1pPr>
          </a:lstStyle>
          <a:p>
            <a:fld id="{872E79CC-38E9-41CD-88D5-1F3C52D2B03E}" type="slidenum">
              <a:rPr lang="en-US" altLang="en-US"/>
              <a:pPr/>
              <a:t>‹#›</a:t>
            </a:fld>
            <a:endParaRPr lang="en-US" altLang="en-US"/>
          </a:p>
        </p:txBody>
      </p:sp>
    </p:spTree>
    <p:extLst>
      <p:ext uri="{BB962C8B-B14F-4D97-AF65-F5344CB8AC3E}">
        <p14:creationId xmlns:p14="http://schemas.microsoft.com/office/powerpoint/2010/main" val="42449677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r" rtl="0" eaLnBrk="0" fontAlgn="base" hangingPunct="0">
        <a:spcBef>
          <a:spcPct val="0"/>
        </a:spcBef>
        <a:spcAft>
          <a:spcPct val="0"/>
        </a:spcAft>
        <a:defRPr sz="2800" b="1">
          <a:solidFill>
            <a:schemeClr val="bg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defRPr>
      </a:lvl2pPr>
      <a:lvl3pPr algn="r" rtl="0" eaLnBrk="0" fontAlgn="base" hangingPunct="0">
        <a:spcBef>
          <a:spcPct val="0"/>
        </a:spcBef>
        <a:spcAft>
          <a:spcPct val="0"/>
        </a:spcAft>
        <a:defRPr sz="2800" b="1">
          <a:solidFill>
            <a:schemeClr val="bg1"/>
          </a:solidFill>
          <a:latin typeface="Arial" charset="0"/>
        </a:defRPr>
      </a:lvl3pPr>
      <a:lvl4pPr algn="r" rtl="0" eaLnBrk="0" fontAlgn="base" hangingPunct="0">
        <a:spcBef>
          <a:spcPct val="0"/>
        </a:spcBef>
        <a:spcAft>
          <a:spcPct val="0"/>
        </a:spcAft>
        <a:defRPr sz="2800" b="1">
          <a:solidFill>
            <a:schemeClr val="bg1"/>
          </a:solidFill>
          <a:latin typeface="Arial" charset="0"/>
        </a:defRPr>
      </a:lvl4pPr>
      <a:lvl5pPr algn="r" rtl="0" eaLnBrk="0" fontAlgn="base" hangingPunct="0">
        <a:spcBef>
          <a:spcPct val="0"/>
        </a:spcBef>
        <a:spcAft>
          <a:spcPct val="0"/>
        </a:spcAft>
        <a:defRPr sz="2800" b="1">
          <a:solidFill>
            <a:schemeClr val="bg1"/>
          </a:solidFill>
          <a:latin typeface="Arial" charset="0"/>
        </a:defRPr>
      </a:lvl5pPr>
      <a:lvl6pPr marL="457200" algn="r" rtl="0" fontAlgn="base">
        <a:spcBef>
          <a:spcPct val="0"/>
        </a:spcBef>
        <a:spcAft>
          <a:spcPct val="0"/>
        </a:spcAft>
        <a:defRPr sz="2800" b="1">
          <a:solidFill>
            <a:schemeClr val="bg1"/>
          </a:solidFill>
          <a:latin typeface="Arial" charset="0"/>
        </a:defRPr>
      </a:lvl6pPr>
      <a:lvl7pPr marL="914400" algn="r" rtl="0" fontAlgn="base">
        <a:spcBef>
          <a:spcPct val="0"/>
        </a:spcBef>
        <a:spcAft>
          <a:spcPct val="0"/>
        </a:spcAft>
        <a:defRPr sz="2800" b="1">
          <a:solidFill>
            <a:schemeClr val="bg1"/>
          </a:solidFill>
          <a:latin typeface="Arial" charset="0"/>
        </a:defRPr>
      </a:lvl7pPr>
      <a:lvl8pPr marL="1371600" algn="r" rtl="0" fontAlgn="base">
        <a:spcBef>
          <a:spcPct val="0"/>
        </a:spcBef>
        <a:spcAft>
          <a:spcPct val="0"/>
        </a:spcAft>
        <a:defRPr sz="2800" b="1">
          <a:solidFill>
            <a:schemeClr val="bg1"/>
          </a:solidFill>
          <a:latin typeface="Arial" charset="0"/>
        </a:defRPr>
      </a:lvl8pPr>
      <a:lvl9pPr marL="1828800" algn="r" rtl="0" fontAlgn="base">
        <a:spcBef>
          <a:spcPct val="0"/>
        </a:spcBef>
        <a:spcAft>
          <a:spcPct val="0"/>
        </a:spcAft>
        <a:defRPr sz="2800" b="1">
          <a:solidFill>
            <a:schemeClr val="bg1"/>
          </a:solidFill>
          <a:latin typeface="Arial" charset="0"/>
        </a:defRPr>
      </a:lvl9pPr>
    </p:titleStyle>
    <p:bodyStyle>
      <a:lvl1pPr marL="342900" indent="-342900" algn="l" rtl="0" eaLnBrk="0" fontAlgn="base" hangingPunct="0">
        <a:spcBef>
          <a:spcPct val="20000"/>
        </a:spcBef>
        <a:spcAft>
          <a:spcPct val="0"/>
        </a:spcAft>
        <a:buClr>
          <a:schemeClr val="accent1"/>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bg2"/>
        </a:buClr>
        <a:buFont typeface="Arial" panose="020B0604020202020204" pitchFamily="34" charset="0"/>
        <a:buChar char="–"/>
        <a:defRPr sz="2000" i="1">
          <a:solidFill>
            <a:schemeClr val="tx1"/>
          </a:solidFill>
          <a:latin typeface="+mn-lt"/>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endParaRPr lang="en-US"/>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baseline="0">
                <a:solidFill>
                  <a:schemeClr val="tx1">
                    <a:alpha val="70000"/>
                  </a:schemeClr>
                </a:solidFill>
                <a:latin typeface="Franklin Gothic Book" panose="020B0503020102020204" pitchFamily="34" charset="0"/>
              </a:defRPr>
            </a:lvl1pPr>
          </a:lstStyle>
          <a:p>
            <a:fld id="{E0C8DACD-4E35-4E4C-AC75-C3DE50F04E7E}" type="datetime1">
              <a:rPr lang="en-US" smtClean="0"/>
              <a:pPr/>
              <a:t>1/26/24</a:t>
            </a:fld>
            <a:endParaRPr lang="en-US"/>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Franklin Gothic Book" panose="020B0503020102020204" pitchFamily="34" charset="0"/>
              </a:defRPr>
            </a:lvl1pPr>
          </a:lstStyle>
          <a:p>
            <a:fld id="{8A7A6979-0714-4377-B894-6BE4C2D6E202}" type="slidenum">
              <a:rPr lang="en-US" smtClean="0"/>
              <a:pPr/>
              <a:t>‹#›</a:t>
            </a:fld>
            <a:endParaRPr lang="en-US"/>
          </a:p>
        </p:txBody>
      </p:sp>
      <p:sp>
        <p:nvSpPr>
          <p:cNvPr id="7" name="Footer Placeholder 4">
            <a:extLst>
              <a:ext uri="{FF2B5EF4-FFF2-40B4-BE49-F238E27FC236}">
                <a16:creationId xmlns:a16="http://schemas.microsoft.com/office/drawing/2014/main" id="{F51272EC-C1E6-1240-AF69-43B2679C2CD3}"/>
              </a:ext>
            </a:extLst>
          </p:cNvPr>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Tree>
    <p:extLst>
      <p:ext uri="{BB962C8B-B14F-4D97-AF65-F5344CB8AC3E}">
        <p14:creationId xmlns:p14="http://schemas.microsoft.com/office/powerpoint/2010/main" val="402640278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Lst>
  <p:hf hdr="0" ftr="0"/>
  <p:txStyles>
    <p:titleStyle>
      <a:lvl1pPr algn="ctr" defTabSz="914400" rtl="0" eaLnBrk="1" latinLnBrk="0" hangingPunct="1">
        <a:lnSpc>
          <a:spcPct val="90000"/>
        </a:lnSpc>
        <a:spcBef>
          <a:spcPct val="0"/>
        </a:spcBef>
        <a:buNone/>
        <a:defRPr sz="2600" b="1" i="0" kern="1200" cap="all" spc="200" baseline="0">
          <a:solidFill>
            <a:srgbClr val="262626"/>
          </a:solidFill>
          <a:latin typeface="Franklin Gothic Book" panose="020B05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056">
          <p15:clr>
            <a:srgbClr val="F26B43"/>
          </p15:clr>
        </p15:guide>
        <p15:guide id="4" pos="6240">
          <p15:clr>
            <a:srgbClr val="F26B43"/>
          </p15:clr>
        </p15:guide>
        <p15:guide id="5" pos="6360">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endParaRPr lang="en-US"/>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baseline="0">
                <a:solidFill>
                  <a:schemeClr val="tx1">
                    <a:alpha val="70000"/>
                  </a:schemeClr>
                </a:solidFill>
                <a:latin typeface="Franklin Gothic Book" panose="020B0503020102020204" pitchFamily="34" charset="0"/>
              </a:defRPr>
            </a:lvl1pPr>
          </a:lstStyle>
          <a:p>
            <a:fld id="{E0C8DACD-4E35-4E4C-AC75-C3DE50F04E7E}" type="datetime1">
              <a:rPr lang="en-US" smtClean="0"/>
              <a:pPr/>
              <a:t>1/25/2024</a:t>
            </a:fld>
            <a:endParaRPr lang="en-US"/>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Franklin Gothic Book" panose="020B0503020102020204" pitchFamily="34" charset="0"/>
              </a:defRPr>
            </a:lvl1pPr>
          </a:lstStyle>
          <a:p>
            <a:fld id="{8A7A6979-0714-4377-B894-6BE4C2D6E202}" type="slidenum">
              <a:rPr lang="en-US" smtClean="0"/>
              <a:pPr/>
              <a:t>‹#›</a:t>
            </a:fld>
            <a:endParaRPr lang="en-US"/>
          </a:p>
        </p:txBody>
      </p:sp>
      <p:sp>
        <p:nvSpPr>
          <p:cNvPr id="7" name="Footer Placeholder 4">
            <a:extLst>
              <a:ext uri="{FF2B5EF4-FFF2-40B4-BE49-F238E27FC236}">
                <a16:creationId xmlns:a16="http://schemas.microsoft.com/office/drawing/2014/main" id="{F51272EC-C1E6-1240-AF69-43B2679C2CD3}"/>
              </a:ext>
            </a:extLst>
          </p:cNvPr>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Tree>
    <p:extLst>
      <p:ext uri="{BB962C8B-B14F-4D97-AF65-F5344CB8AC3E}">
        <p14:creationId xmlns:p14="http://schemas.microsoft.com/office/powerpoint/2010/main" val="402640278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Lst>
  <p:hf hdr="0" ftr="0"/>
  <p:txStyles>
    <p:titleStyle>
      <a:lvl1pPr algn="ctr" defTabSz="914400" rtl="0" eaLnBrk="1" latinLnBrk="0" hangingPunct="1">
        <a:lnSpc>
          <a:spcPct val="90000"/>
        </a:lnSpc>
        <a:spcBef>
          <a:spcPct val="0"/>
        </a:spcBef>
        <a:buNone/>
        <a:defRPr sz="2600" b="1" i="0" kern="1200" cap="all" spc="200" baseline="0">
          <a:solidFill>
            <a:srgbClr val="262626"/>
          </a:solidFill>
          <a:latin typeface="Franklin Gothic Book" panose="020B05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056">
          <p15:clr>
            <a:srgbClr val="F26B43"/>
          </p15:clr>
        </p15:guide>
        <p15:guide id="4" pos="6240">
          <p15:clr>
            <a:srgbClr val="F26B43"/>
          </p15:clr>
        </p15:guide>
        <p15:guide id="5" pos="63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 Id="rId5" Type="http://schemas.openxmlformats.org/officeDocument/2006/relationships/image" Target="../media/image24.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png"/><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 Id="rId4" Type="http://schemas.openxmlformats.org/officeDocument/2006/relationships/image" Target="../media/image38.jp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7.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8" Type="http://schemas.openxmlformats.org/officeDocument/2006/relationships/hyperlink" Target="https://www.linkedin.com/in/veda-samhitha-alluri-22a858211/" TargetMode="External"/><Relationship Id="rId13" Type="http://schemas.openxmlformats.org/officeDocument/2006/relationships/image" Target="../media/image56.png"/><Relationship Id="rId3" Type="http://schemas.openxmlformats.org/officeDocument/2006/relationships/hyperlink" Target="mailto:sing1230@purdue.edu" TargetMode="External"/><Relationship Id="rId7" Type="http://schemas.openxmlformats.org/officeDocument/2006/relationships/hyperlink" Target="http://www.linkedin.com/in/srinija-s" TargetMode="External"/><Relationship Id="rId12" Type="http://schemas.openxmlformats.org/officeDocument/2006/relationships/image" Target="../media/image55.jpe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hyperlink" Target="https://www.linkedin.com/in/akankshasingh1997/" TargetMode="External"/><Relationship Id="rId11" Type="http://schemas.openxmlformats.org/officeDocument/2006/relationships/image" Target="../media/image54.png"/><Relationship Id="rId5" Type="http://schemas.openxmlformats.org/officeDocument/2006/relationships/hyperlink" Target="mailto:hasaleh@purdue.edu" TargetMode="External"/><Relationship Id="rId15" Type="http://schemas.openxmlformats.org/officeDocument/2006/relationships/image" Target="../media/image58.jpeg"/><Relationship Id="rId10" Type="http://schemas.openxmlformats.org/officeDocument/2006/relationships/hyperlink" Target="https://www.linkedin.com/in/shubhankar-bhajekar/" TargetMode="External"/><Relationship Id="rId4" Type="http://schemas.openxmlformats.org/officeDocument/2006/relationships/hyperlink" Target="mailto:ssrimami@purdue.edu" TargetMode="External"/><Relationship Id="rId9" Type="http://schemas.openxmlformats.org/officeDocument/2006/relationships/hyperlink" Target="http://www.linkedin.com/in/husam-saleh-421hs" TargetMode="External"/><Relationship Id="rId14" Type="http://schemas.openxmlformats.org/officeDocument/2006/relationships/image" Target="../media/image57.png"/></Relationships>
</file>

<file path=ppt/slides/_rels/slide35.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image" Target="../media/image59.png"/><Relationship Id="rId7" Type="http://schemas.openxmlformats.org/officeDocument/2006/relationships/slide" Target="slide370.xml"/><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60.png"/><Relationship Id="rId5" Type="http://schemas.openxmlformats.org/officeDocument/2006/relationships/image" Target="../media/image590.png"/><Relationship Id="rId4" Type="http://schemas.openxmlformats.org/officeDocument/2006/relationships/slide" Target="slide360.xml"/></Relationships>
</file>

<file path=ppt/slides/_rels/slide3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eg"/></Relationships>
</file>

<file path=ppt/slides/_rels/slide36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40.xml"/><Relationship Id="rId1" Type="http://schemas.openxmlformats.org/officeDocument/2006/relationships/slideLayout" Target="../slideLayouts/slideLayout17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e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69.jpg"/><Relationship Id="rId5" Type="http://schemas.openxmlformats.org/officeDocument/2006/relationships/image" Target="../media/image68.png"/><Relationship Id="rId4" Type="http://schemas.openxmlformats.org/officeDocument/2006/relationships/image" Target="../media/image67.png"/></Relationships>
</file>

<file path=ppt/slides/_rels/slide3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0.xml"/><Relationship Id="rId1" Type="http://schemas.openxmlformats.org/officeDocument/2006/relationships/slideLayout" Target="../slideLayouts/slideLayout170.xml"/><Relationship Id="rId6" Type="http://schemas.openxmlformats.org/officeDocument/2006/relationships/image" Target="../media/image69.jpg"/><Relationship Id="rId5" Type="http://schemas.openxmlformats.org/officeDocument/2006/relationships/image" Target="../media/image68.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647198" y="1501742"/>
            <a:ext cx="7547389" cy="1329595"/>
          </a:xfrm>
        </p:spPr>
        <p:txBody>
          <a:bodyPr/>
          <a:lstStyle/>
          <a:p>
            <a:r>
              <a:rPr lang="en-US" sz="4800" b="0">
                <a:latin typeface="Franklin Gothic Medium"/>
              </a:rPr>
              <a:t>Purdue</a:t>
            </a:r>
            <a:r>
              <a:rPr lang="en-US" b="0">
                <a:latin typeface="Franklin Gothic Medium"/>
              </a:rPr>
              <a:t> business Analytics team</a:t>
            </a:r>
            <a:endParaRPr lang="en-US" sz="4800" b="0">
              <a:latin typeface="Franklin Gothic Medium" panose="020B0603020102020204" pitchFamily="34" charset="0"/>
            </a:endParaRPr>
          </a:p>
        </p:txBody>
      </p:sp>
      <p:sp>
        <p:nvSpPr>
          <p:cNvPr id="3" name="Subtitle">
            <a:extLst>
              <a:ext uri="{FF2B5EF4-FFF2-40B4-BE49-F238E27FC236}">
                <a16:creationId xmlns:a16="http://schemas.microsoft.com/office/drawing/2014/main" id="{25E23969-B503-C04E-9B40-020A6AB945EA}"/>
              </a:ext>
            </a:extLst>
          </p:cNvPr>
          <p:cNvSpPr>
            <a:spLocks noGrp="1"/>
          </p:cNvSpPr>
          <p:nvPr>
            <p:ph type="subTitle" idx="1"/>
          </p:nvPr>
        </p:nvSpPr>
        <p:spPr>
          <a:xfrm>
            <a:off x="2646475" y="3320090"/>
            <a:ext cx="6790718" cy="1231106"/>
          </a:xfrm>
        </p:spPr>
        <p:txBody>
          <a:bodyPr/>
          <a:lstStyle/>
          <a:p>
            <a:r>
              <a:rPr lang="en-US" sz="4000" b="0">
                <a:latin typeface="Franklin Gothic Medium"/>
              </a:rPr>
              <a:t>Meijer: Retail Real Estate Decision Support </a:t>
            </a:r>
            <a:endParaRPr lang="en-US" sz="4000" b="0">
              <a:latin typeface="Franklin Gothic Medium" panose="020B0603020102020204" pitchFamily="34" charset="0"/>
            </a:endParaRP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2708108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3ECB2-1EB7-3C84-999B-B4E14336A6A9}"/>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B90AB380-33BB-13C8-98EF-FDE0391AD231}"/>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76CDBD9D-DC49-3D89-64C4-74D503739D0E}"/>
              </a:ext>
            </a:extLst>
          </p:cNvPr>
          <p:cNvSpPr>
            <a:spLocks noGrp="1"/>
          </p:cNvSpPr>
          <p:nvPr>
            <p:ph type="sldNum" sz="quarter" idx="12"/>
          </p:nvPr>
        </p:nvSpPr>
        <p:spPr/>
        <p:txBody>
          <a:bodyPr/>
          <a:lstStyle/>
          <a:p>
            <a:fld id="{8A7A6979-0714-4377-B894-6BE4C2D6E202}" type="slidenum">
              <a:rPr lang="en-US" smtClean="0"/>
              <a:pPr/>
              <a:t>10</a:t>
            </a:fld>
            <a:endParaRPr lang="en-US"/>
          </a:p>
        </p:txBody>
      </p:sp>
      <p:sp>
        <p:nvSpPr>
          <p:cNvPr id="8" name="TextBox 7">
            <a:extLst>
              <a:ext uri="{FF2B5EF4-FFF2-40B4-BE49-F238E27FC236}">
                <a16:creationId xmlns:a16="http://schemas.microsoft.com/office/drawing/2014/main" id="{AB954CB1-4BD0-244C-8806-0B5D4B8690C6}"/>
              </a:ext>
            </a:extLst>
          </p:cNvPr>
          <p:cNvSpPr txBox="1"/>
          <p:nvPr/>
        </p:nvSpPr>
        <p:spPr>
          <a:xfrm>
            <a:off x="1881353" y="364391"/>
            <a:ext cx="7294920" cy="461665"/>
          </a:xfrm>
          <a:prstGeom prst="rect">
            <a:avLst/>
          </a:prstGeom>
          <a:noFill/>
        </p:spPr>
        <p:txBody>
          <a:bodyPr wrap="square" lIns="91440" tIns="45720" rIns="91440" bIns="45720" rtlCol="0" anchor="t">
            <a:spAutoFit/>
          </a:bodyPr>
          <a:lstStyle/>
          <a:p>
            <a:r>
              <a:rPr lang="en-US" sz="2400" dirty="0">
                <a:solidFill>
                  <a:schemeClr val="accent1">
                    <a:lumMod val="40000"/>
                    <a:lumOff val="60000"/>
                  </a:schemeClr>
                </a:solidFill>
              </a:rPr>
              <a:t>Competitor Landscape in Each County | All Businesses</a:t>
            </a:r>
          </a:p>
        </p:txBody>
      </p:sp>
      <p:pic>
        <p:nvPicPr>
          <p:cNvPr id="9" name="Picture 8">
            <a:extLst>
              <a:ext uri="{FF2B5EF4-FFF2-40B4-BE49-F238E27FC236}">
                <a16:creationId xmlns:a16="http://schemas.microsoft.com/office/drawing/2014/main" id="{F44601B7-571E-68EB-95F0-34263882A651}"/>
              </a:ext>
            </a:extLst>
          </p:cNvPr>
          <p:cNvPicPr>
            <a:picLocks noChangeAspect="1"/>
          </p:cNvPicPr>
          <p:nvPr/>
        </p:nvPicPr>
        <p:blipFill>
          <a:blip r:embed="rId2"/>
          <a:stretch>
            <a:fillRect/>
          </a:stretch>
        </p:blipFill>
        <p:spPr>
          <a:xfrm>
            <a:off x="302545" y="2146186"/>
            <a:ext cx="5591013" cy="3172044"/>
          </a:xfrm>
          <a:prstGeom prst="rect">
            <a:avLst/>
          </a:prstGeom>
        </p:spPr>
      </p:pic>
      <p:pic>
        <p:nvPicPr>
          <p:cNvPr id="10" name="Picture 9">
            <a:extLst>
              <a:ext uri="{FF2B5EF4-FFF2-40B4-BE49-F238E27FC236}">
                <a16:creationId xmlns:a16="http://schemas.microsoft.com/office/drawing/2014/main" id="{4C23769D-97DE-6C34-274F-1499EBD4D696}"/>
              </a:ext>
            </a:extLst>
          </p:cNvPr>
          <p:cNvPicPr>
            <a:picLocks noChangeAspect="1"/>
          </p:cNvPicPr>
          <p:nvPr/>
        </p:nvPicPr>
        <p:blipFill>
          <a:blip r:embed="rId3"/>
          <a:stretch>
            <a:fillRect/>
          </a:stretch>
        </p:blipFill>
        <p:spPr>
          <a:xfrm>
            <a:off x="6068858" y="2146187"/>
            <a:ext cx="5591013" cy="3172044"/>
          </a:xfrm>
          <a:prstGeom prst="rect">
            <a:avLst/>
          </a:prstGeom>
        </p:spPr>
      </p:pic>
      <p:pic>
        <p:nvPicPr>
          <p:cNvPr id="12" name="Picture 11" descr="A red circle with a black background&#10;&#10;Description automatically generated">
            <a:extLst>
              <a:ext uri="{FF2B5EF4-FFF2-40B4-BE49-F238E27FC236}">
                <a16:creationId xmlns:a16="http://schemas.microsoft.com/office/drawing/2014/main" id="{9A69D32B-E1A1-B5FA-47D8-49DF1D9909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2068" y="980884"/>
            <a:ext cx="2001093" cy="1334062"/>
          </a:xfrm>
          <a:prstGeom prst="rect">
            <a:avLst/>
          </a:prstGeom>
        </p:spPr>
      </p:pic>
      <p:pic>
        <p:nvPicPr>
          <p:cNvPr id="14" name="Picture 13" descr="A logo of a python&#10;&#10;Description automatically generated">
            <a:extLst>
              <a:ext uri="{FF2B5EF4-FFF2-40B4-BE49-F238E27FC236}">
                <a16:creationId xmlns:a16="http://schemas.microsoft.com/office/drawing/2014/main" id="{85278EC1-120A-1B72-7D00-EE7DB1BBB9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2426" y="1315790"/>
            <a:ext cx="1467643" cy="825549"/>
          </a:xfrm>
          <a:prstGeom prst="rect">
            <a:avLst/>
          </a:prstGeom>
        </p:spPr>
      </p:pic>
      <p:sp>
        <p:nvSpPr>
          <p:cNvPr id="15" name="Rounded Rectangle 14">
            <a:extLst>
              <a:ext uri="{FF2B5EF4-FFF2-40B4-BE49-F238E27FC236}">
                <a16:creationId xmlns:a16="http://schemas.microsoft.com/office/drawing/2014/main" id="{D8B44183-0C8D-C469-CD3F-519E3B30540D}"/>
              </a:ext>
            </a:extLst>
          </p:cNvPr>
          <p:cNvSpPr/>
          <p:nvPr/>
        </p:nvSpPr>
        <p:spPr>
          <a:xfrm>
            <a:off x="2102069" y="2673379"/>
            <a:ext cx="2091560" cy="2024745"/>
          </a:xfrm>
          <a:prstGeom prst="round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DD5836E1-DC1F-45E7-616D-210C7A6CDD0F}"/>
              </a:ext>
            </a:extLst>
          </p:cNvPr>
          <p:cNvSpPr/>
          <p:nvPr/>
        </p:nvSpPr>
        <p:spPr>
          <a:xfrm>
            <a:off x="7714101" y="2499774"/>
            <a:ext cx="589071" cy="1368034"/>
          </a:xfrm>
          <a:prstGeom prst="round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7" name="Rounded Rectangle 16">
            <a:extLst>
              <a:ext uri="{FF2B5EF4-FFF2-40B4-BE49-F238E27FC236}">
                <a16:creationId xmlns:a16="http://schemas.microsoft.com/office/drawing/2014/main" id="{1A58047A-CA6C-045B-2303-A00FFF1C355F}"/>
              </a:ext>
            </a:extLst>
          </p:cNvPr>
          <p:cNvSpPr/>
          <p:nvPr/>
        </p:nvSpPr>
        <p:spPr>
          <a:xfrm>
            <a:off x="2081799" y="2141339"/>
            <a:ext cx="1701926" cy="328435"/>
          </a:xfrm>
          <a:prstGeom prst="roundRect">
            <a:avLst/>
          </a:prstGeom>
          <a:noFill/>
          <a:ln w="3810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27D4EC6C-6780-237D-6477-BAC1545D9EB9}"/>
              </a:ext>
            </a:extLst>
          </p:cNvPr>
          <p:cNvSpPr/>
          <p:nvPr/>
        </p:nvSpPr>
        <p:spPr>
          <a:xfrm>
            <a:off x="6490499" y="2206048"/>
            <a:ext cx="4681997" cy="263725"/>
          </a:xfrm>
          <a:prstGeom prst="roundRect">
            <a:avLst/>
          </a:prstGeom>
          <a:noFill/>
          <a:ln w="38100">
            <a:solidFill>
              <a:srgbClr val="7030A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9628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07698-61A7-56A2-F4AF-6F91337FF9A4}"/>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9DCC2DA4-21A7-3156-9BC9-3D0E634308D7}"/>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B62484B5-3BC4-6140-D666-FE443269573C}"/>
              </a:ext>
            </a:extLst>
          </p:cNvPr>
          <p:cNvSpPr>
            <a:spLocks noGrp="1"/>
          </p:cNvSpPr>
          <p:nvPr>
            <p:ph type="sldNum" sz="quarter" idx="12"/>
          </p:nvPr>
        </p:nvSpPr>
        <p:spPr/>
        <p:txBody>
          <a:bodyPr/>
          <a:lstStyle/>
          <a:p>
            <a:fld id="{8A7A6979-0714-4377-B894-6BE4C2D6E202}" type="slidenum">
              <a:rPr lang="en-US" smtClean="0"/>
              <a:pPr/>
              <a:t>11</a:t>
            </a:fld>
            <a:endParaRPr lang="en-US"/>
          </a:p>
        </p:txBody>
      </p:sp>
      <p:sp>
        <p:nvSpPr>
          <p:cNvPr id="8" name="TextBox 7">
            <a:extLst>
              <a:ext uri="{FF2B5EF4-FFF2-40B4-BE49-F238E27FC236}">
                <a16:creationId xmlns:a16="http://schemas.microsoft.com/office/drawing/2014/main" id="{6A9015D8-5D4C-2ECF-2E80-436887D8ED4B}"/>
              </a:ext>
            </a:extLst>
          </p:cNvPr>
          <p:cNvSpPr txBox="1"/>
          <p:nvPr/>
        </p:nvSpPr>
        <p:spPr>
          <a:xfrm>
            <a:off x="1881353" y="364391"/>
            <a:ext cx="7294920" cy="461665"/>
          </a:xfrm>
          <a:prstGeom prst="rect">
            <a:avLst/>
          </a:prstGeom>
          <a:noFill/>
        </p:spPr>
        <p:txBody>
          <a:bodyPr wrap="square" lIns="91440" tIns="45720" rIns="91440" bIns="45720" rtlCol="0" anchor="t">
            <a:spAutoFit/>
          </a:bodyPr>
          <a:lstStyle/>
          <a:p>
            <a:r>
              <a:rPr lang="en-US" sz="2400" dirty="0">
                <a:solidFill>
                  <a:schemeClr val="accent1">
                    <a:lumMod val="40000"/>
                    <a:lumOff val="60000"/>
                  </a:schemeClr>
                </a:solidFill>
              </a:rPr>
              <a:t>Competitor Landscape in Each County | Supermarkets</a:t>
            </a:r>
          </a:p>
        </p:txBody>
      </p:sp>
      <p:pic>
        <p:nvPicPr>
          <p:cNvPr id="12" name="Picture 11" descr="A red circle with a black background&#10;&#10;Description automatically generated">
            <a:extLst>
              <a:ext uri="{FF2B5EF4-FFF2-40B4-BE49-F238E27FC236}">
                <a16:creationId xmlns:a16="http://schemas.microsoft.com/office/drawing/2014/main" id="{9E982ADF-A014-52C8-8E00-4396738A4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2068" y="980884"/>
            <a:ext cx="2001093" cy="1334062"/>
          </a:xfrm>
          <a:prstGeom prst="rect">
            <a:avLst/>
          </a:prstGeom>
        </p:spPr>
      </p:pic>
      <p:pic>
        <p:nvPicPr>
          <p:cNvPr id="14" name="Picture 13" descr="A logo of a python&#10;&#10;Description automatically generated">
            <a:extLst>
              <a:ext uri="{FF2B5EF4-FFF2-40B4-BE49-F238E27FC236}">
                <a16:creationId xmlns:a16="http://schemas.microsoft.com/office/drawing/2014/main" id="{B7853BD7-4C56-7171-3FCC-5A3E4BAE2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2426" y="1315790"/>
            <a:ext cx="1467643" cy="825549"/>
          </a:xfrm>
          <a:prstGeom prst="rect">
            <a:avLst/>
          </a:prstGeom>
        </p:spPr>
      </p:pic>
      <p:pic>
        <p:nvPicPr>
          <p:cNvPr id="2" name="Picture 1">
            <a:extLst>
              <a:ext uri="{FF2B5EF4-FFF2-40B4-BE49-F238E27FC236}">
                <a16:creationId xmlns:a16="http://schemas.microsoft.com/office/drawing/2014/main" id="{E91FC982-5C39-EC5D-47E5-63D1DCC4B3ED}"/>
              </a:ext>
            </a:extLst>
          </p:cNvPr>
          <p:cNvPicPr>
            <a:picLocks noChangeAspect="1"/>
          </p:cNvPicPr>
          <p:nvPr/>
        </p:nvPicPr>
        <p:blipFill>
          <a:blip r:embed="rId4"/>
          <a:stretch>
            <a:fillRect/>
          </a:stretch>
        </p:blipFill>
        <p:spPr>
          <a:xfrm>
            <a:off x="307107" y="2141339"/>
            <a:ext cx="5591013" cy="3172044"/>
          </a:xfrm>
          <a:prstGeom prst="rect">
            <a:avLst/>
          </a:prstGeom>
        </p:spPr>
      </p:pic>
      <p:sp>
        <p:nvSpPr>
          <p:cNvPr id="3" name="Rounded Rectangle 2">
            <a:extLst>
              <a:ext uri="{FF2B5EF4-FFF2-40B4-BE49-F238E27FC236}">
                <a16:creationId xmlns:a16="http://schemas.microsoft.com/office/drawing/2014/main" id="{95F6BB9D-2FB4-5485-E59C-ECE64860AD9E}"/>
              </a:ext>
            </a:extLst>
          </p:cNvPr>
          <p:cNvSpPr/>
          <p:nvPr/>
        </p:nvSpPr>
        <p:spPr>
          <a:xfrm>
            <a:off x="2102068" y="2640617"/>
            <a:ext cx="1355835" cy="2344902"/>
          </a:xfrm>
          <a:prstGeom prst="round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D7CE54C-61C8-9183-CC59-5310F95BBFAE}"/>
              </a:ext>
            </a:extLst>
          </p:cNvPr>
          <p:cNvSpPr/>
          <p:nvPr/>
        </p:nvSpPr>
        <p:spPr>
          <a:xfrm>
            <a:off x="809298" y="2208686"/>
            <a:ext cx="2554012" cy="261088"/>
          </a:xfrm>
          <a:prstGeom prst="roundRect">
            <a:avLst/>
          </a:prstGeom>
          <a:noFill/>
          <a:ln w="3810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7DEDBF4-F742-EF38-CBB7-77EC490EE8AD}"/>
              </a:ext>
            </a:extLst>
          </p:cNvPr>
          <p:cNvPicPr>
            <a:picLocks noChangeAspect="1"/>
          </p:cNvPicPr>
          <p:nvPr/>
        </p:nvPicPr>
        <p:blipFill>
          <a:blip r:embed="rId5"/>
          <a:stretch>
            <a:fillRect/>
          </a:stretch>
        </p:blipFill>
        <p:spPr>
          <a:xfrm>
            <a:off x="6136945" y="2208686"/>
            <a:ext cx="5591011" cy="3104697"/>
          </a:xfrm>
          <a:prstGeom prst="rect">
            <a:avLst/>
          </a:prstGeom>
        </p:spPr>
      </p:pic>
      <p:sp>
        <p:nvSpPr>
          <p:cNvPr id="19" name="Rounded Rectangle 18">
            <a:extLst>
              <a:ext uri="{FF2B5EF4-FFF2-40B4-BE49-F238E27FC236}">
                <a16:creationId xmlns:a16="http://schemas.microsoft.com/office/drawing/2014/main" id="{F7FBBBFB-E283-636E-04C6-08C00F976DF8}"/>
              </a:ext>
            </a:extLst>
          </p:cNvPr>
          <p:cNvSpPr/>
          <p:nvPr/>
        </p:nvSpPr>
        <p:spPr>
          <a:xfrm>
            <a:off x="7508146" y="2656002"/>
            <a:ext cx="589071" cy="2042122"/>
          </a:xfrm>
          <a:prstGeom prst="round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47639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C0051-32E5-5A9A-B110-185692E346E7}"/>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E34F9086-F8FA-24CE-AEEB-FA6289F5A3D8}"/>
              </a:ext>
            </a:extLst>
          </p:cNvPr>
          <p:cNvSpPr>
            <a:spLocks noGrp="1"/>
          </p:cNvSpPr>
          <p:nvPr>
            <p:ph type="ctrTitle"/>
          </p:nvPr>
        </p:nvSpPr>
        <p:spPr>
          <a:xfrm>
            <a:off x="2189998" y="2962552"/>
            <a:ext cx="8562085" cy="664797"/>
          </a:xfrm>
        </p:spPr>
        <p:txBody>
          <a:bodyPr/>
          <a:lstStyle/>
          <a:p>
            <a:r>
              <a:rPr lang="en-US" sz="4800" dirty="0">
                <a:solidFill>
                  <a:schemeClr val="accent1">
                    <a:lumMod val="40000"/>
                    <a:lumOff val="60000"/>
                  </a:schemeClr>
                </a:solidFill>
              </a:rPr>
              <a:t>Sentiment Analysis</a:t>
            </a:r>
          </a:p>
        </p:txBody>
      </p:sp>
      <p:sp>
        <p:nvSpPr>
          <p:cNvPr id="4" name="Date">
            <a:extLst>
              <a:ext uri="{FF2B5EF4-FFF2-40B4-BE49-F238E27FC236}">
                <a16:creationId xmlns:a16="http://schemas.microsoft.com/office/drawing/2014/main" id="{AA666690-056D-76EA-DAA8-2366AFD463E7}"/>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D339AB37-4A3C-80A7-1D06-843A28FD794A}"/>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12</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2856660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8934A-F44E-A369-4E15-EE5A8555C9B0}"/>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3A81987D-1BD5-30E7-5889-9E1164144713}"/>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9D6A2502-9EA4-08DF-9E77-E827BBFF40D0}"/>
              </a:ext>
            </a:extLst>
          </p:cNvPr>
          <p:cNvSpPr>
            <a:spLocks noGrp="1"/>
          </p:cNvSpPr>
          <p:nvPr>
            <p:ph type="sldNum" sz="quarter" idx="12"/>
          </p:nvPr>
        </p:nvSpPr>
        <p:spPr/>
        <p:txBody>
          <a:bodyPr/>
          <a:lstStyle/>
          <a:p>
            <a:fld id="{8A7A6979-0714-4377-B894-6BE4C2D6E202}" type="slidenum">
              <a:rPr lang="en-US" smtClean="0"/>
              <a:pPr/>
              <a:t>13</a:t>
            </a:fld>
            <a:endParaRPr lang="en-US"/>
          </a:p>
        </p:txBody>
      </p:sp>
      <p:sp>
        <p:nvSpPr>
          <p:cNvPr id="8" name="TextBox 7">
            <a:extLst>
              <a:ext uri="{FF2B5EF4-FFF2-40B4-BE49-F238E27FC236}">
                <a16:creationId xmlns:a16="http://schemas.microsoft.com/office/drawing/2014/main" id="{071620DC-D0A8-D474-60C5-EE985F5BC6A4}"/>
              </a:ext>
            </a:extLst>
          </p:cNvPr>
          <p:cNvSpPr txBox="1"/>
          <p:nvPr/>
        </p:nvSpPr>
        <p:spPr>
          <a:xfrm>
            <a:off x="1881353" y="364391"/>
            <a:ext cx="8450316" cy="461665"/>
          </a:xfrm>
          <a:prstGeom prst="rect">
            <a:avLst/>
          </a:prstGeom>
          <a:noFill/>
        </p:spPr>
        <p:txBody>
          <a:bodyPr wrap="square" lIns="91440" tIns="45720" rIns="91440" bIns="45720" rtlCol="0" anchor="t">
            <a:spAutoFit/>
          </a:bodyPr>
          <a:lstStyle/>
          <a:p>
            <a:r>
              <a:rPr lang="en-US" sz="2400" dirty="0">
                <a:solidFill>
                  <a:schemeClr val="accent1">
                    <a:lumMod val="40000"/>
                    <a:lumOff val="60000"/>
                  </a:schemeClr>
                </a:solidFill>
              </a:rPr>
              <a:t>Sentiment Analysis | Yelp - Google Reviews | Scraping Reviews</a:t>
            </a:r>
          </a:p>
        </p:txBody>
      </p:sp>
      <p:pic>
        <p:nvPicPr>
          <p:cNvPr id="13" name="Picture 12" descr="A red circle with a black background&#10;&#10;Description automatically generated">
            <a:extLst>
              <a:ext uri="{FF2B5EF4-FFF2-40B4-BE49-F238E27FC236}">
                <a16:creationId xmlns:a16="http://schemas.microsoft.com/office/drawing/2014/main" id="{EB682FB7-270C-F7E7-C541-B74818517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418" y="1527529"/>
            <a:ext cx="2001093" cy="1334062"/>
          </a:xfrm>
          <a:prstGeom prst="rect">
            <a:avLst/>
          </a:prstGeom>
        </p:spPr>
      </p:pic>
      <p:pic>
        <p:nvPicPr>
          <p:cNvPr id="15" name="Picture 14" descr="A logo with text and stars&#10;&#10;Description automatically generated">
            <a:extLst>
              <a:ext uri="{FF2B5EF4-FFF2-40B4-BE49-F238E27FC236}">
                <a16:creationId xmlns:a16="http://schemas.microsoft.com/office/drawing/2014/main" id="{A5026BAB-7609-E96F-6951-D3BAC31C8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7418" y="1712153"/>
            <a:ext cx="2001093" cy="964813"/>
          </a:xfrm>
          <a:prstGeom prst="rect">
            <a:avLst/>
          </a:prstGeom>
        </p:spPr>
      </p:pic>
      <p:pic>
        <p:nvPicPr>
          <p:cNvPr id="23" name="Picture 22">
            <a:extLst>
              <a:ext uri="{FF2B5EF4-FFF2-40B4-BE49-F238E27FC236}">
                <a16:creationId xmlns:a16="http://schemas.microsoft.com/office/drawing/2014/main" id="{C943D519-6F2A-B40F-6811-78B3422959EF}"/>
              </a:ext>
            </a:extLst>
          </p:cNvPr>
          <p:cNvPicPr>
            <a:picLocks noChangeAspect="1"/>
          </p:cNvPicPr>
          <p:nvPr/>
        </p:nvPicPr>
        <p:blipFill>
          <a:blip r:embed="rId4"/>
          <a:stretch>
            <a:fillRect/>
          </a:stretch>
        </p:blipFill>
        <p:spPr>
          <a:xfrm>
            <a:off x="3011776" y="2900521"/>
            <a:ext cx="6992375" cy="1813811"/>
          </a:xfrm>
          <a:prstGeom prst="rect">
            <a:avLst/>
          </a:prstGeom>
        </p:spPr>
      </p:pic>
      <p:pic>
        <p:nvPicPr>
          <p:cNvPr id="24" name="Picture 23">
            <a:extLst>
              <a:ext uri="{FF2B5EF4-FFF2-40B4-BE49-F238E27FC236}">
                <a16:creationId xmlns:a16="http://schemas.microsoft.com/office/drawing/2014/main" id="{3413BC3F-9D8B-017B-FFB7-8D26013DD700}"/>
              </a:ext>
            </a:extLst>
          </p:cNvPr>
          <p:cNvPicPr>
            <a:picLocks noChangeAspect="1"/>
          </p:cNvPicPr>
          <p:nvPr/>
        </p:nvPicPr>
        <p:blipFill>
          <a:blip r:embed="rId5"/>
          <a:stretch>
            <a:fillRect/>
          </a:stretch>
        </p:blipFill>
        <p:spPr>
          <a:xfrm>
            <a:off x="2806616" y="2813475"/>
            <a:ext cx="7777564" cy="2472963"/>
          </a:xfrm>
          <a:prstGeom prst="rect">
            <a:avLst/>
          </a:prstGeom>
        </p:spPr>
      </p:pic>
    </p:spTree>
    <p:extLst>
      <p:ext uri="{BB962C8B-B14F-4D97-AF65-F5344CB8AC3E}">
        <p14:creationId xmlns:p14="http://schemas.microsoft.com/office/powerpoint/2010/main" val="14782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13"/>
                                        </p:tgtEl>
                                        <p:attrNameLst>
                                          <p:attrName>ppt_x</p:attrName>
                                        </p:attrNameLst>
                                      </p:cBhvr>
                                      <p:tavLst>
                                        <p:tav tm="0">
                                          <p:val>
                                            <p:strVal val="ppt_x"/>
                                          </p:val>
                                        </p:tav>
                                        <p:tav tm="100000">
                                          <p:val>
                                            <p:strVal val="ppt_x"/>
                                          </p:val>
                                        </p:tav>
                                      </p:tavLst>
                                    </p:anim>
                                    <p:anim calcmode="lin" valueType="num">
                                      <p:cBhvr additive="base">
                                        <p:cTn id="17" dur="500"/>
                                        <p:tgtEl>
                                          <p:spTgt spid="13"/>
                                        </p:tgtEl>
                                        <p:attrNameLst>
                                          <p:attrName>ppt_y</p:attrName>
                                        </p:attrNameLst>
                                      </p:cBhvr>
                                      <p:tavLst>
                                        <p:tav tm="0">
                                          <p:val>
                                            <p:strVal val="ppt_y"/>
                                          </p:val>
                                        </p:tav>
                                        <p:tav tm="100000">
                                          <p:val>
                                            <p:strVal val="1+ppt_h/2"/>
                                          </p:val>
                                        </p:tav>
                                      </p:tavLst>
                                    </p:anim>
                                    <p:set>
                                      <p:cBhvr>
                                        <p:cTn id="18" dur="1" fill="hold">
                                          <p:stCondLst>
                                            <p:cond delay="499"/>
                                          </p:stCondLst>
                                        </p:cTn>
                                        <p:tgtEl>
                                          <p:spTgt spid="13"/>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23"/>
                                        </p:tgtEl>
                                        <p:attrNameLst>
                                          <p:attrName>ppt_x</p:attrName>
                                        </p:attrNameLst>
                                      </p:cBhvr>
                                      <p:tavLst>
                                        <p:tav tm="0">
                                          <p:val>
                                            <p:strVal val="ppt_x"/>
                                          </p:val>
                                        </p:tav>
                                        <p:tav tm="100000">
                                          <p:val>
                                            <p:strVal val="ppt_x"/>
                                          </p:val>
                                        </p:tav>
                                      </p:tavLst>
                                    </p:anim>
                                    <p:anim calcmode="lin" valueType="num">
                                      <p:cBhvr additive="base">
                                        <p:cTn id="21" dur="500"/>
                                        <p:tgtEl>
                                          <p:spTgt spid="23"/>
                                        </p:tgtEl>
                                        <p:attrNameLst>
                                          <p:attrName>ppt_y</p:attrName>
                                        </p:attrNameLst>
                                      </p:cBhvr>
                                      <p:tavLst>
                                        <p:tav tm="0">
                                          <p:val>
                                            <p:strVal val="ppt_y"/>
                                          </p:val>
                                        </p:tav>
                                        <p:tav tm="100000">
                                          <p:val>
                                            <p:strVal val="1+ppt_h/2"/>
                                          </p:val>
                                        </p:tav>
                                      </p:tavLst>
                                    </p:anim>
                                    <p:set>
                                      <p:cBhvr>
                                        <p:cTn id="22" dur="1" fill="hold">
                                          <p:stCondLst>
                                            <p:cond delay="499"/>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219BC-CEE3-723F-F385-CD49CA2695E2}"/>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D4C5A401-B3A9-D5D7-CAB6-001DE188E57E}"/>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87685FEA-F7E9-6D58-E8AD-C140C0516B73}"/>
              </a:ext>
            </a:extLst>
          </p:cNvPr>
          <p:cNvSpPr>
            <a:spLocks noGrp="1"/>
          </p:cNvSpPr>
          <p:nvPr>
            <p:ph type="sldNum" sz="quarter" idx="12"/>
          </p:nvPr>
        </p:nvSpPr>
        <p:spPr/>
        <p:txBody>
          <a:bodyPr/>
          <a:lstStyle/>
          <a:p>
            <a:fld id="{8A7A6979-0714-4377-B894-6BE4C2D6E202}" type="slidenum">
              <a:rPr lang="en-US" smtClean="0"/>
              <a:pPr/>
              <a:t>14</a:t>
            </a:fld>
            <a:endParaRPr lang="en-US"/>
          </a:p>
        </p:txBody>
      </p:sp>
      <p:sp>
        <p:nvSpPr>
          <p:cNvPr id="8" name="TextBox 7">
            <a:extLst>
              <a:ext uri="{FF2B5EF4-FFF2-40B4-BE49-F238E27FC236}">
                <a16:creationId xmlns:a16="http://schemas.microsoft.com/office/drawing/2014/main" id="{E98F92B5-6A9B-447E-004B-682AC4C7B5A1}"/>
              </a:ext>
            </a:extLst>
          </p:cNvPr>
          <p:cNvSpPr txBox="1"/>
          <p:nvPr/>
        </p:nvSpPr>
        <p:spPr>
          <a:xfrm>
            <a:off x="1881353" y="364391"/>
            <a:ext cx="9806150" cy="461665"/>
          </a:xfrm>
          <a:prstGeom prst="rect">
            <a:avLst/>
          </a:prstGeom>
          <a:noFill/>
        </p:spPr>
        <p:txBody>
          <a:bodyPr wrap="square" lIns="91440" tIns="45720" rIns="91440" bIns="45720" rtlCol="0" anchor="t">
            <a:spAutoFit/>
          </a:bodyPr>
          <a:lstStyle/>
          <a:p>
            <a:r>
              <a:rPr lang="en-US" sz="2400" dirty="0">
                <a:solidFill>
                  <a:schemeClr val="accent1">
                    <a:lumMod val="40000"/>
                    <a:lumOff val="60000"/>
                  </a:schemeClr>
                </a:solidFill>
              </a:rPr>
              <a:t>Sentiment Analysis | Yelp - Google Reviews | Sample Reviews Data-frame</a:t>
            </a:r>
          </a:p>
        </p:txBody>
      </p:sp>
      <p:pic>
        <p:nvPicPr>
          <p:cNvPr id="7" name="Picture 6" descr="A red circle with a black background&#10;&#10;Description automatically generated">
            <a:extLst>
              <a:ext uri="{FF2B5EF4-FFF2-40B4-BE49-F238E27FC236}">
                <a16:creationId xmlns:a16="http://schemas.microsoft.com/office/drawing/2014/main" id="{B20CB664-5398-DBB7-2123-215133C43C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453" y="744600"/>
            <a:ext cx="2001093" cy="1334062"/>
          </a:xfrm>
          <a:prstGeom prst="rect">
            <a:avLst/>
          </a:prstGeom>
        </p:spPr>
      </p:pic>
      <p:pic>
        <p:nvPicPr>
          <p:cNvPr id="9" name="Picture 8">
            <a:extLst>
              <a:ext uri="{FF2B5EF4-FFF2-40B4-BE49-F238E27FC236}">
                <a16:creationId xmlns:a16="http://schemas.microsoft.com/office/drawing/2014/main" id="{5CA43B6E-7E76-D2F7-F364-2E2DF87C945B}"/>
              </a:ext>
            </a:extLst>
          </p:cNvPr>
          <p:cNvPicPr>
            <a:picLocks noChangeAspect="1"/>
          </p:cNvPicPr>
          <p:nvPr/>
        </p:nvPicPr>
        <p:blipFill>
          <a:blip r:embed="rId3"/>
          <a:stretch>
            <a:fillRect/>
          </a:stretch>
        </p:blipFill>
        <p:spPr>
          <a:xfrm>
            <a:off x="324827" y="2078662"/>
            <a:ext cx="11542345" cy="3121573"/>
          </a:xfrm>
          <a:prstGeom prst="rect">
            <a:avLst/>
          </a:prstGeom>
        </p:spPr>
      </p:pic>
      <p:sp>
        <p:nvSpPr>
          <p:cNvPr id="10" name="Rounded Rectangle 9">
            <a:extLst>
              <a:ext uri="{FF2B5EF4-FFF2-40B4-BE49-F238E27FC236}">
                <a16:creationId xmlns:a16="http://schemas.microsoft.com/office/drawing/2014/main" id="{F840B8D8-6548-7434-7188-750C03996DAC}"/>
              </a:ext>
            </a:extLst>
          </p:cNvPr>
          <p:cNvSpPr/>
          <p:nvPr/>
        </p:nvSpPr>
        <p:spPr>
          <a:xfrm>
            <a:off x="6164317" y="2078662"/>
            <a:ext cx="1319049" cy="3121573"/>
          </a:xfrm>
          <a:prstGeom prst="round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C3D9EC70-0024-BBD4-FBCB-AF4FA6A2C4C6}"/>
              </a:ext>
            </a:extLst>
          </p:cNvPr>
          <p:cNvSpPr/>
          <p:nvPr/>
        </p:nvSpPr>
        <p:spPr>
          <a:xfrm>
            <a:off x="8926248" y="2078661"/>
            <a:ext cx="480511" cy="3121573"/>
          </a:xfrm>
          <a:prstGeom prst="round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243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43C24-2FD7-F5F8-6A86-4EEFC41BC660}"/>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9E0257BA-5981-7841-B2A3-D1C2E2D1D018}"/>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96678627-36D3-828A-34CE-C99F5C9EDF0D}"/>
              </a:ext>
            </a:extLst>
          </p:cNvPr>
          <p:cNvSpPr>
            <a:spLocks noGrp="1"/>
          </p:cNvSpPr>
          <p:nvPr>
            <p:ph type="sldNum" sz="quarter" idx="12"/>
          </p:nvPr>
        </p:nvSpPr>
        <p:spPr/>
        <p:txBody>
          <a:bodyPr/>
          <a:lstStyle/>
          <a:p>
            <a:fld id="{8A7A6979-0714-4377-B894-6BE4C2D6E202}" type="slidenum">
              <a:rPr lang="en-US" smtClean="0"/>
              <a:pPr/>
              <a:t>15</a:t>
            </a:fld>
            <a:endParaRPr lang="en-US"/>
          </a:p>
        </p:txBody>
      </p:sp>
      <p:sp>
        <p:nvSpPr>
          <p:cNvPr id="8" name="TextBox 7">
            <a:extLst>
              <a:ext uri="{FF2B5EF4-FFF2-40B4-BE49-F238E27FC236}">
                <a16:creationId xmlns:a16="http://schemas.microsoft.com/office/drawing/2014/main" id="{580B6C29-D9AF-64BE-29B2-76E2F188D158}"/>
              </a:ext>
            </a:extLst>
          </p:cNvPr>
          <p:cNvSpPr txBox="1"/>
          <p:nvPr/>
        </p:nvSpPr>
        <p:spPr>
          <a:xfrm>
            <a:off x="1881353" y="364391"/>
            <a:ext cx="9806150" cy="461665"/>
          </a:xfrm>
          <a:prstGeom prst="rect">
            <a:avLst/>
          </a:prstGeom>
          <a:noFill/>
        </p:spPr>
        <p:txBody>
          <a:bodyPr wrap="square" lIns="91440" tIns="45720" rIns="91440" bIns="45720" rtlCol="0" anchor="t">
            <a:spAutoFit/>
          </a:bodyPr>
          <a:lstStyle/>
          <a:p>
            <a:r>
              <a:rPr lang="en-US" sz="2400" dirty="0">
                <a:solidFill>
                  <a:schemeClr val="accent1">
                    <a:lumMod val="40000"/>
                    <a:lumOff val="60000"/>
                  </a:schemeClr>
                </a:solidFill>
              </a:rPr>
              <a:t>Sentiment Analysis | Yelp - Google Reviews | Sample Reviews Data-frame</a:t>
            </a:r>
          </a:p>
        </p:txBody>
      </p:sp>
      <p:pic>
        <p:nvPicPr>
          <p:cNvPr id="3" name="Picture 2">
            <a:extLst>
              <a:ext uri="{FF2B5EF4-FFF2-40B4-BE49-F238E27FC236}">
                <a16:creationId xmlns:a16="http://schemas.microsoft.com/office/drawing/2014/main" id="{84373763-7E44-B5D3-A1CD-D6B22C03F823}"/>
              </a:ext>
            </a:extLst>
          </p:cNvPr>
          <p:cNvPicPr>
            <a:picLocks noChangeAspect="1"/>
          </p:cNvPicPr>
          <p:nvPr/>
        </p:nvPicPr>
        <p:blipFill>
          <a:blip r:embed="rId2"/>
          <a:stretch>
            <a:fillRect/>
          </a:stretch>
        </p:blipFill>
        <p:spPr>
          <a:xfrm>
            <a:off x="3323896" y="1636069"/>
            <a:ext cx="7772400" cy="3585861"/>
          </a:xfrm>
          <a:prstGeom prst="rect">
            <a:avLst/>
          </a:prstGeom>
        </p:spPr>
      </p:pic>
      <p:pic>
        <p:nvPicPr>
          <p:cNvPr id="4" name="Picture 3" descr="A logo with text and stars&#10;&#10;Description automatically generated">
            <a:extLst>
              <a:ext uri="{FF2B5EF4-FFF2-40B4-BE49-F238E27FC236}">
                <a16:creationId xmlns:a16="http://schemas.microsoft.com/office/drawing/2014/main" id="{A73D6B94-B69A-E820-125D-E6C4B8E34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806" y="2946592"/>
            <a:ext cx="2001093" cy="964813"/>
          </a:xfrm>
          <a:prstGeom prst="rect">
            <a:avLst/>
          </a:prstGeom>
        </p:spPr>
      </p:pic>
      <p:sp>
        <p:nvSpPr>
          <p:cNvPr id="2" name="Rounded Rectangle 1">
            <a:extLst>
              <a:ext uri="{FF2B5EF4-FFF2-40B4-BE49-F238E27FC236}">
                <a16:creationId xmlns:a16="http://schemas.microsoft.com/office/drawing/2014/main" id="{9E7E160F-7F02-3BB9-4DAE-3179E74F674B}"/>
              </a:ext>
            </a:extLst>
          </p:cNvPr>
          <p:cNvSpPr/>
          <p:nvPr/>
        </p:nvSpPr>
        <p:spPr>
          <a:xfrm>
            <a:off x="8544910" y="1636069"/>
            <a:ext cx="1240221" cy="3585861"/>
          </a:xfrm>
          <a:prstGeom prst="round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D42958-68ED-AA70-D4B3-B0CC5FB0058F}"/>
              </a:ext>
            </a:extLst>
          </p:cNvPr>
          <p:cNvSpPr/>
          <p:nvPr/>
        </p:nvSpPr>
        <p:spPr>
          <a:xfrm>
            <a:off x="4246178" y="1636069"/>
            <a:ext cx="409905" cy="3585861"/>
          </a:xfrm>
          <a:prstGeom prst="round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689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327C8-AC3A-10E1-1A1E-4A739908BB32}"/>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078D0665-781B-A328-E1BF-4FAC23BC50BC}"/>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37E73DE8-3D94-E8DA-60E2-CDFA33B34867}"/>
              </a:ext>
            </a:extLst>
          </p:cNvPr>
          <p:cNvSpPr>
            <a:spLocks noGrp="1"/>
          </p:cNvSpPr>
          <p:nvPr>
            <p:ph type="sldNum" sz="quarter" idx="12"/>
          </p:nvPr>
        </p:nvSpPr>
        <p:spPr/>
        <p:txBody>
          <a:bodyPr/>
          <a:lstStyle/>
          <a:p>
            <a:fld id="{8A7A6979-0714-4377-B894-6BE4C2D6E202}" type="slidenum">
              <a:rPr lang="en-US" smtClean="0"/>
              <a:pPr/>
              <a:t>16</a:t>
            </a:fld>
            <a:endParaRPr lang="en-US"/>
          </a:p>
        </p:txBody>
      </p:sp>
      <p:sp>
        <p:nvSpPr>
          <p:cNvPr id="8" name="TextBox 7">
            <a:extLst>
              <a:ext uri="{FF2B5EF4-FFF2-40B4-BE49-F238E27FC236}">
                <a16:creationId xmlns:a16="http://schemas.microsoft.com/office/drawing/2014/main" id="{A53D075C-DD9C-81D2-1235-32180AD77B2F}"/>
              </a:ext>
            </a:extLst>
          </p:cNvPr>
          <p:cNvSpPr txBox="1"/>
          <p:nvPr/>
        </p:nvSpPr>
        <p:spPr>
          <a:xfrm>
            <a:off x="1881352" y="364391"/>
            <a:ext cx="9322676" cy="461665"/>
          </a:xfrm>
          <a:prstGeom prst="rect">
            <a:avLst/>
          </a:prstGeom>
          <a:noFill/>
        </p:spPr>
        <p:txBody>
          <a:bodyPr wrap="square" lIns="91440" tIns="45720" rIns="91440" bIns="45720" rtlCol="0" anchor="t">
            <a:spAutoFit/>
          </a:bodyPr>
          <a:lstStyle/>
          <a:p>
            <a:r>
              <a:rPr lang="en-US" sz="2400" dirty="0">
                <a:solidFill>
                  <a:schemeClr val="accent1">
                    <a:lumMod val="40000"/>
                    <a:lumOff val="60000"/>
                  </a:schemeClr>
                </a:solidFill>
              </a:rPr>
              <a:t>Sentiment Analysis | Yelp - Google Reviews | Analyzing Sentiments</a:t>
            </a:r>
          </a:p>
        </p:txBody>
      </p:sp>
      <p:pic>
        <p:nvPicPr>
          <p:cNvPr id="10" name="Picture 9">
            <a:extLst>
              <a:ext uri="{FF2B5EF4-FFF2-40B4-BE49-F238E27FC236}">
                <a16:creationId xmlns:a16="http://schemas.microsoft.com/office/drawing/2014/main" id="{FD5B8B27-E1B8-F73C-7324-422A59E9BEB4}"/>
              </a:ext>
            </a:extLst>
          </p:cNvPr>
          <p:cNvPicPr>
            <a:picLocks noChangeAspect="1"/>
          </p:cNvPicPr>
          <p:nvPr/>
        </p:nvPicPr>
        <p:blipFill rotWithShape="1">
          <a:blip r:embed="rId2"/>
          <a:srcRect b="21133"/>
          <a:stretch/>
        </p:blipFill>
        <p:spPr>
          <a:xfrm>
            <a:off x="83355" y="960684"/>
            <a:ext cx="6012645" cy="2938432"/>
          </a:xfrm>
          <a:prstGeom prst="rect">
            <a:avLst/>
          </a:prstGeom>
        </p:spPr>
      </p:pic>
      <p:sp>
        <p:nvSpPr>
          <p:cNvPr id="11" name="TextBox 10">
            <a:extLst>
              <a:ext uri="{FF2B5EF4-FFF2-40B4-BE49-F238E27FC236}">
                <a16:creationId xmlns:a16="http://schemas.microsoft.com/office/drawing/2014/main" id="{8DF51659-AB28-0423-7B5E-0613F342EC41}"/>
              </a:ext>
            </a:extLst>
          </p:cNvPr>
          <p:cNvSpPr txBox="1"/>
          <p:nvPr/>
        </p:nvSpPr>
        <p:spPr>
          <a:xfrm>
            <a:off x="462615" y="2015618"/>
            <a:ext cx="11592910" cy="1077218"/>
          </a:xfrm>
          <a:prstGeom prst="rect">
            <a:avLst/>
          </a:prstGeom>
          <a:noFill/>
        </p:spPr>
        <p:txBody>
          <a:bodyPr wrap="square" rtlCol="0">
            <a:spAutoFit/>
          </a:bodyPr>
          <a:lstStyle/>
          <a:p>
            <a:pPr algn="ctr"/>
            <a:r>
              <a:rPr lang="en-US" sz="1600" b="1" dirty="0"/>
              <a:t>A list containing the reviews text is fed into Azure Text Analytics API, which then returns the Sentiments of the respective text by classifying it as Positive, Neutral, Negative &amp; Mixed</a:t>
            </a:r>
          </a:p>
          <a:p>
            <a:pPr algn="ctr"/>
            <a:endParaRPr lang="en-US" sz="1600" b="1" dirty="0"/>
          </a:p>
          <a:p>
            <a:pPr algn="ctr"/>
            <a:r>
              <a:rPr lang="en-US" sz="1600" b="1" dirty="0"/>
              <a:t>[Reviews] ----------------&gt; Azure API ----------------&gt; </a:t>
            </a:r>
            <a:r>
              <a:rPr lang="en-US" sz="1600" b="1"/>
              <a:t>[Sentiments]</a:t>
            </a:r>
            <a:endParaRPr lang="en-US" sz="1600" b="1" dirty="0"/>
          </a:p>
        </p:txBody>
      </p:sp>
      <p:pic>
        <p:nvPicPr>
          <p:cNvPr id="16" name="Picture 15">
            <a:extLst>
              <a:ext uri="{FF2B5EF4-FFF2-40B4-BE49-F238E27FC236}">
                <a16:creationId xmlns:a16="http://schemas.microsoft.com/office/drawing/2014/main" id="{282AB867-C346-B2AA-5784-DFC412FBD2EC}"/>
              </a:ext>
            </a:extLst>
          </p:cNvPr>
          <p:cNvPicPr>
            <a:picLocks noChangeAspect="1"/>
          </p:cNvPicPr>
          <p:nvPr/>
        </p:nvPicPr>
        <p:blipFill>
          <a:blip r:embed="rId3"/>
          <a:stretch>
            <a:fillRect/>
          </a:stretch>
        </p:blipFill>
        <p:spPr>
          <a:xfrm>
            <a:off x="5360504" y="4047130"/>
            <a:ext cx="6303907" cy="2497655"/>
          </a:xfrm>
          <a:prstGeom prst="rect">
            <a:avLst/>
          </a:prstGeom>
        </p:spPr>
      </p:pic>
      <p:sp>
        <p:nvSpPr>
          <p:cNvPr id="19" name="Rounded Rectangle 18">
            <a:extLst>
              <a:ext uri="{FF2B5EF4-FFF2-40B4-BE49-F238E27FC236}">
                <a16:creationId xmlns:a16="http://schemas.microsoft.com/office/drawing/2014/main" id="{70F75124-1E91-AEEA-87A3-E30827A227B9}"/>
              </a:ext>
            </a:extLst>
          </p:cNvPr>
          <p:cNvSpPr/>
          <p:nvPr/>
        </p:nvSpPr>
        <p:spPr>
          <a:xfrm>
            <a:off x="83355" y="1168354"/>
            <a:ext cx="6012645" cy="712636"/>
          </a:xfrm>
          <a:prstGeom prst="round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562769D0-B215-CF62-D02A-1C6CA7A4E5A2}"/>
              </a:ext>
            </a:extLst>
          </p:cNvPr>
          <p:cNvSpPr/>
          <p:nvPr/>
        </p:nvSpPr>
        <p:spPr>
          <a:xfrm>
            <a:off x="6096000" y="4422453"/>
            <a:ext cx="1209261" cy="258878"/>
          </a:xfrm>
          <a:prstGeom prst="round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blue background with text and a logo&#10;&#10;Description automatically generated">
            <a:extLst>
              <a:ext uri="{FF2B5EF4-FFF2-40B4-BE49-F238E27FC236}">
                <a16:creationId xmlns:a16="http://schemas.microsoft.com/office/drawing/2014/main" id="{74699DEA-0F08-AA49-187B-82457C050D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2676" y="2114084"/>
            <a:ext cx="2305463" cy="972617"/>
          </a:xfrm>
          <a:prstGeom prst="rect">
            <a:avLst/>
          </a:prstGeom>
        </p:spPr>
      </p:pic>
      <p:sp>
        <p:nvSpPr>
          <p:cNvPr id="22" name="Right Arrow 21">
            <a:extLst>
              <a:ext uri="{FF2B5EF4-FFF2-40B4-BE49-F238E27FC236}">
                <a16:creationId xmlns:a16="http://schemas.microsoft.com/office/drawing/2014/main" id="{F5724B99-331F-FBE4-2E07-5BD1481726C4}"/>
              </a:ext>
            </a:extLst>
          </p:cNvPr>
          <p:cNvSpPr/>
          <p:nvPr/>
        </p:nvSpPr>
        <p:spPr>
          <a:xfrm>
            <a:off x="6445443" y="2226609"/>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D1C5B80D-50A1-33A1-5261-6D59292CDBA9}"/>
              </a:ext>
            </a:extLst>
          </p:cNvPr>
          <p:cNvSpPr/>
          <p:nvPr/>
        </p:nvSpPr>
        <p:spPr>
          <a:xfrm>
            <a:off x="8683932" y="3247103"/>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096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9" grpId="0" animBg="1"/>
      <p:bldP spid="20" grpId="0" animBg="1"/>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0CD83-1E64-9854-7BF7-639E0859F734}"/>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7428E29B-5ADA-5234-1127-3CDA366A581C}"/>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3B494B86-76CC-0E5E-8E2C-FCDE114400A5}"/>
              </a:ext>
            </a:extLst>
          </p:cNvPr>
          <p:cNvSpPr>
            <a:spLocks noGrp="1"/>
          </p:cNvSpPr>
          <p:nvPr>
            <p:ph type="sldNum" sz="quarter" idx="12"/>
          </p:nvPr>
        </p:nvSpPr>
        <p:spPr/>
        <p:txBody>
          <a:bodyPr/>
          <a:lstStyle/>
          <a:p>
            <a:fld id="{8A7A6979-0714-4377-B894-6BE4C2D6E202}" type="slidenum">
              <a:rPr lang="en-US" smtClean="0"/>
              <a:pPr/>
              <a:t>17</a:t>
            </a:fld>
            <a:endParaRPr lang="en-US"/>
          </a:p>
        </p:txBody>
      </p:sp>
      <p:sp>
        <p:nvSpPr>
          <p:cNvPr id="8" name="TextBox 7">
            <a:extLst>
              <a:ext uri="{FF2B5EF4-FFF2-40B4-BE49-F238E27FC236}">
                <a16:creationId xmlns:a16="http://schemas.microsoft.com/office/drawing/2014/main" id="{7CE04AFB-894F-376E-6DCE-F79633737F6B}"/>
              </a:ext>
            </a:extLst>
          </p:cNvPr>
          <p:cNvSpPr txBox="1"/>
          <p:nvPr/>
        </p:nvSpPr>
        <p:spPr>
          <a:xfrm>
            <a:off x="1881353" y="364391"/>
            <a:ext cx="6778680" cy="461665"/>
          </a:xfrm>
          <a:prstGeom prst="rect">
            <a:avLst/>
          </a:prstGeom>
          <a:noFill/>
        </p:spPr>
        <p:txBody>
          <a:bodyPr wrap="square" lIns="91440" tIns="45720" rIns="91440" bIns="45720" rtlCol="0" anchor="t">
            <a:spAutoFit/>
          </a:bodyPr>
          <a:lstStyle/>
          <a:p>
            <a:r>
              <a:rPr lang="en-US" sz="2400" dirty="0">
                <a:solidFill>
                  <a:schemeClr val="accent1">
                    <a:lumMod val="40000"/>
                    <a:lumOff val="60000"/>
                  </a:schemeClr>
                </a:solidFill>
              </a:rPr>
              <a:t>Sentiment Analysis | WHY?</a:t>
            </a:r>
          </a:p>
        </p:txBody>
      </p:sp>
      <p:pic>
        <p:nvPicPr>
          <p:cNvPr id="2" name="Picture 6" descr="Analytics Analysis Statistics Searching Gray Icon Stock Illustration -  Download Image Now">
            <a:extLst>
              <a:ext uri="{FF2B5EF4-FFF2-40B4-BE49-F238E27FC236}">
                <a16:creationId xmlns:a16="http://schemas.microsoft.com/office/drawing/2014/main" id="{E28E8F00-35C3-70D1-D0C2-122F87272E7B}"/>
              </a:ext>
            </a:extLst>
          </p:cNvPr>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1991" y="2265047"/>
            <a:ext cx="752822" cy="75282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121">
            <a:extLst>
              <a:ext uri="{FF2B5EF4-FFF2-40B4-BE49-F238E27FC236}">
                <a16:creationId xmlns:a16="http://schemas.microsoft.com/office/drawing/2014/main" id="{E45EED83-358A-69B5-4F8E-111B7FF51F60}"/>
              </a:ext>
            </a:extLst>
          </p:cNvPr>
          <p:cNvSpPr/>
          <p:nvPr/>
        </p:nvSpPr>
        <p:spPr>
          <a:xfrm>
            <a:off x="1522567" y="1456078"/>
            <a:ext cx="4421033" cy="1109022"/>
          </a:xfrm>
          <a:prstGeom prst="roundRect">
            <a:avLst/>
          </a:prstGeom>
          <a:solidFill>
            <a:srgbClr val="F3EFDB">
              <a:alpha val="34118"/>
            </a:srgb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rgbClr val="6C4C15"/>
                </a:solidFill>
              </a:rPr>
              <a:t>Risk Management</a:t>
            </a:r>
            <a:br>
              <a:rPr lang="en-IN" sz="1200" b="1" dirty="0">
                <a:solidFill>
                  <a:srgbClr val="6C4C15"/>
                </a:solidFill>
              </a:rPr>
            </a:br>
            <a:r>
              <a:rPr lang="en-IN" sz="1200" dirty="0">
                <a:solidFill>
                  <a:srgbClr val="6C4C15"/>
                </a:solidFill>
              </a:rPr>
              <a:t>Negative sentiments can signal potential risks or issues that could also impact new stores. Proactively addressing these concerns can improve the chances of a new store's success</a:t>
            </a:r>
          </a:p>
        </p:txBody>
      </p:sp>
      <p:sp>
        <p:nvSpPr>
          <p:cNvPr id="9" name="Rectangle: Rounded Corners 121">
            <a:extLst>
              <a:ext uri="{FF2B5EF4-FFF2-40B4-BE49-F238E27FC236}">
                <a16:creationId xmlns:a16="http://schemas.microsoft.com/office/drawing/2014/main" id="{2A58C53A-AB6C-59B6-FAB5-A1DCCE47329C}"/>
              </a:ext>
            </a:extLst>
          </p:cNvPr>
          <p:cNvSpPr/>
          <p:nvPr/>
        </p:nvSpPr>
        <p:spPr>
          <a:xfrm>
            <a:off x="4159431" y="3052699"/>
            <a:ext cx="3878440" cy="1127800"/>
          </a:xfrm>
          <a:prstGeom prst="roundRect">
            <a:avLst/>
          </a:prstGeom>
          <a:solidFill>
            <a:schemeClr val="bg1">
              <a:lumMod val="85000"/>
              <a:alpha val="34000"/>
            </a:scheme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200" dirty="0"/>
          </a:p>
          <a:p>
            <a:pPr marL="171450" indent="-171450">
              <a:buFont typeface="Arial" panose="020B0604020202020204" pitchFamily="34" charset="0"/>
              <a:buChar char="•"/>
            </a:pPr>
            <a:endParaRPr lang="en-IN" sz="1000" b="1" dirty="0">
              <a:solidFill>
                <a:srgbClr val="6C4C15"/>
              </a:solidFill>
              <a:latin typeface="Malgun Gothic" panose="020B0503020000020004" pitchFamily="34" charset="-127"/>
              <a:ea typeface="Malgun Gothic" panose="020B0503020000020004" pitchFamily="34" charset="-127"/>
              <a:cs typeface="Segoe UI" panose="020B0502040204020203" pitchFamily="34" charset="0"/>
            </a:endParaRPr>
          </a:p>
          <a:p>
            <a:pPr algn="ctr"/>
            <a:endParaRPr lang="en-IN" b="1" dirty="0">
              <a:solidFill>
                <a:srgbClr val="6C4C15"/>
              </a:solidFill>
            </a:endParaRPr>
          </a:p>
          <a:p>
            <a:pPr algn="ctr"/>
            <a:endParaRPr lang="en-IN" b="1" dirty="0">
              <a:solidFill>
                <a:srgbClr val="6C4C15"/>
              </a:solidFill>
            </a:endParaRPr>
          </a:p>
          <a:p>
            <a:pPr algn="ctr"/>
            <a:r>
              <a:rPr lang="en-IN" sz="1400" b="1" dirty="0">
                <a:solidFill>
                  <a:srgbClr val="6C4C15"/>
                </a:solidFill>
              </a:rPr>
              <a:t>Cultural Fit</a:t>
            </a:r>
            <a:br>
              <a:rPr lang="en-IN" sz="1400" b="1" dirty="0">
                <a:solidFill>
                  <a:srgbClr val="6C4C15"/>
                </a:solidFill>
              </a:rPr>
            </a:br>
            <a:r>
              <a:rPr lang="en-IN" sz="1200" dirty="0">
                <a:solidFill>
                  <a:srgbClr val="6C4C15"/>
                </a:solidFill>
              </a:rPr>
              <a:t>Customer reviews can provide insights into the cultural fit of Meijer in a community, which is crucial when entering markets with diverse populations</a:t>
            </a:r>
            <a:endParaRPr lang="en-IN" sz="1000" b="1" u="sng" dirty="0">
              <a:solidFill>
                <a:srgbClr val="6C4C15"/>
              </a:solidFill>
              <a:latin typeface="Malgun Gothic" panose="020B0503020000020004" pitchFamily="34" charset="-127"/>
              <a:ea typeface="Malgun Gothic" panose="020B0503020000020004" pitchFamily="34" charset="-127"/>
              <a:cs typeface="Segoe UI" panose="020B0502040204020203" pitchFamily="34" charset="0"/>
            </a:endParaRPr>
          </a:p>
          <a:p>
            <a:endParaRPr lang="en-IN" sz="1000" b="1" dirty="0">
              <a:solidFill>
                <a:srgbClr val="6C4C15"/>
              </a:solidFill>
              <a:latin typeface="Malgun Gothic" panose="020B0503020000020004" pitchFamily="34" charset="-127"/>
              <a:ea typeface="Malgun Gothic" panose="020B0503020000020004" pitchFamily="34" charset="-127"/>
              <a:cs typeface="Segoe UI" panose="020B0502040204020203" pitchFamily="34" charset="0"/>
            </a:endParaRPr>
          </a:p>
          <a:p>
            <a:pPr marL="171450" indent="-171450">
              <a:buFont typeface="Arial" panose="020B0604020202020204" pitchFamily="34" charset="0"/>
              <a:buChar char="•"/>
            </a:pPr>
            <a:endParaRPr lang="en-IN" sz="1000" b="1" dirty="0">
              <a:solidFill>
                <a:srgbClr val="6C4C15"/>
              </a:solidFill>
              <a:latin typeface="Malgun Gothic" panose="020B0503020000020004" pitchFamily="34" charset="-127"/>
              <a:ea typeface="Malgun Gothic" panose="020B0503020000020004" pitchFamily="34" charset="-127"/>
              <a:cs typeface="Segoe UI" panose="020B0502040204020203" pitchFamily="34" charset="0"/>
            </a:endParaRPr>
          </a:p>
          <a:p>
            <a:endParaRPr lang="en-IN" sz="1200" dirty="0"/>
          </a:p>
          <a:p>
            <a:endParaRPr lang="en-IN" sz="1200" dirty="0"/>
          </a:p>
        </p:txBody>
      </p:sp>
      <p:sp>
        <p:nvSpPr>
          <p:cNvPr id="10" name="Rectangle: Rounded Corners 121">
            <a:extLst>
              <a:ext uri="{FF2B5EF4-FFF2-40B4-BE49-F238E27FC236}">
                <a16:creationId xmlns:a16="http://schemas.microsoft.com/office/drawing/2014/main" id="{76B8AA9D-156C-E706-7FC8-E80850E11568}"/>
              </a:ext>
            </a:extLst>
          </p:cNvPr>
          <p:cNvSpPr/>
          <p:nvPr/>
        </p:nvSpPr>
        <p:spPr>
          <a:xfrm>
            <a:off x="6428831" y="1456078"/>
            <a:ext cx="4421033" cy="1109022"/>
          </a:xfrm>
          <a:prstGeom prst="roundRect">
            <a:avLst/>
          </a:prstGeom>
          <a:solidFill>
            <a:srgbClr val="F3EFDB">
              <a:alpha val="34118"/>
            </a:srgb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IN" b="1" dirty="0">
              <a:solidFill>
                <a:srgbClr val="6C4C15"/>
              </a:solidFill>
            </a:endParaRPr>
          </a:p>
          <a:p>
            <a:pPr algn="ctr"/>
            <a:r>
              <a:rPr lang="en-IN" sz="1400" b="1" dirty="0">
                <a:solidFill>
                  <a:srgbClr val="6C4C15"/>
                </a:solidFill>
              </a:rPr>
              <a:t>Local Preferences and Needs</a:t>
            </a:r>
            <a:br>
              <a:rPr lang="en-IN" sz="1400" b="1" dirty="0">
                <a:solidFill>
                  <a:srgbClr val="6C4C15"/>
                </a:solidFill>
              </a:rPr>
            </a:br>
            <a:r>
              <a:rPr lang="en-US" sz="1200" dirty="0">
                <a:solidFill>
                  <a:srgbClr val="6C4C15"/>
                </a:solidFill>
              </a:rPr>
              <a:t>Sentiment analysis can help ensure that the new store aligns with the local community's expectations</a:t>
            </a:r>
          </a:p>
          <a:p>
            <a:pPr algn="ctr"/>
            <a:endParaRPr lang="en-IN" dirty="0">
              <a:solidFill>
                <a:srgbClr val="6C4C15"/>
              </a:solidFill>
            </a:endParaRPr>
          </a:p>
        </p:txBody>
      </p:sp>
      <p:sp>
        <p:nvSpPr>
          <p:cNvPr id="11" name="Rectangle: Rounded Corners 121">
            <a:extLst>
              <a:ext uri="{FF2B5EF4-FFF2-40B4-BE49-F238E27FC236}">
                <a16:creationId xmlns:a16="http://schemas.microsoft.com/office/drawing/2014/main" id="{42772638-5BEA-3245-DB3C-CB3A05D2FEEE}"/>
              </a:ext>
            </a:extLst>
          </p:cNvPr>
          <p:cNvSpPr/>
          <p:nvPr/>
        </p:nvSpPr>
        <p:spPr>
          <a:xfrm>
            <a:off x="1522567" y="4464982"/>
            <a:ext cx="4421033" cy="1109022"/>
          </a:xfrm>
          <a:prstGeom prst="roundRect">
            <a:avLst/>
          </a:prstGeom>
          <a:solidFill>
            <a:srgbClr val="F3EFDB">
              <a:alpha val="34118"/>
            </a:srgb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6C4C15"/>
                </a:solidFill>
              </a:rPr>
              <a:t>Brand Perception</a:t>
            </a:r>
            <a:br>
              <a:rPr lang="en-US" sz="1400" b="1" dirty="0">
                <a:solidFill>
                  <a:srgbClr val="6C4C15"/>
                </a:solidFill>
              </a:rPr>
            </a:br>
            <a:r>
              <a:rPr lang="en-US" sz="1200" dirty="0">
                <a:solidFill>
                  <a:srgbClr val="6C4C15"/>
                </a:solidFill>
              </a:rPr>
              <a:t>The sentiment surrounding the Meijer brand within a county is indicative of the brand's strength and market reception there, which is vital for the potential success of a new store</a:t>
            </a:r>
            <a:endParaRPr lang="en-US" sz="1400" dirty="0">
              <a:solidFill>
                <a:srgbClr val="6C4C15"/>
              </a:solidFill>
            </a:endParaRPr>
          </a:p>
        </p:txBody>
      </p:sp>
      <p:sp>
        <p:nvSpPr>
          <p:cNvPr id="12" name="Rectangle: Rounded Corners 121">
            <a:extLst>
              <a:ext uri="{FF2B5EF4-FFF2-40B4-BE49-F238E27FC236}">
                <a16:creationId xmlns:a16="http://schemas.microsoft.com/office/drawing/2014/main" id="{A846F2DC-3DEF-ED48-F120-A3A9D29C68B8}"/>
              </a:ext>
            </a:extLst>
          </p:cNvPr>
          <p:cNvSpPr/>
          <p:nvPr/>
        </p:nvSpPr>
        <p:spPr>
          <a:xfrm>
            <a:off x="6428831" y="4464982"/>
            <a:ext cx="4421033" cy="1109022"/>
          </a:xfrm>
          <a:prstGeom prst="roundRect">
            <a:avLst/>
          </a:prstGeom>
          <a:solidFill>
            <a:srgbClr val="F3EFDB">
              <a:alpha val="34118"/>
            </a:srgbClr>
          </a:solidFill>
          <a:ln w="3175">
            <a:solidFill>
              <a:schemeClr val="tx1">
                <a:lumMod val="50000"/>
                <a:lumOff val="50000"/>
                <a:alpha val="4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6C4C15"/>
                </a:solidFill>
              </a:rPr>
              <a:t>Competitive Insights</a:t>
            </a:r>
          </a:p>
          <a:p>
            <a:pPr algn="ctr"/>
            <a:r>
              <a:rPr lang="en-US" sz="1200" dirty="0">
                <a:solidFill>
                  <a:srgbClr val="6C4C15"/>
                </a:solidFill>
              </a:rPr>
              <a:t>Analyzes competitive gaps, offering insights into where Meijer can fill market voids or capitalize on competitor weaknesses in new store locations</a:t>
            </a:r>
            <a:endParaRPr lang="en-US" sz="1200" b="1" dirty="0">
              <a:solidFill>
                <a:srgbClr val="6C4C15"/>
              </a:solidFill>
            </a:endParaRPr>
          </a:p>
        </p:txBody>
      </p:sp>
      <p:pic>
        <p:nvPicPr>
          <p:cNvPr id="13" name="Picture 2" descr="Free Customers Icon - Download in Line Style">
            <a:extLst>
              <a:ext uri="{FF2B5EF4-FFF2-40B4-BE49-F238E27FC236}">
                <a16:creationId xmlns:a16="http://schemas.microsoft.com/office/drawing/2014/main" id="{D48E429D-0F67-7C75-DCA0-0EB524711C0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9156" y="1115795"/>
            <a:ext cx="732874" cy="7328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ompetition icon PNG and SVG Vector Free Download">
            <a:extLst>
              <a:ext uri="{FF2B5EF4-FFF2-40B4-BE49-F238E27FC236}">
                <a16:creationId xmlns:a16="http://schemas.microsoft.com/office/drawing/2014/main" id="{51619A2E-F71B-52B2-0650-F60C7B4A617F}"/>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91456" y="1003309"/>
            <a:ext cx="843639" cy="8379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Sustainable energy - Free ecology and environment icons">
            <a:extLst>
              <a:ext uri="{FF2B5EF4-FFF2-40B4-BE49-F238E27FC236}">
                <a16:creationId xmlns:a16="http://schemas.microsoft.com/office/drawing/2014/main" id="{9CCAF031-EB1E-74B4-4AAE-E0D88C7538D0}"/>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9156" y="4098545"/>
            <a:ext cx="732874" cy="73287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Money - icon by Adioma">
            <a:extLst>
              <a:ext uri="{FF2B5EF4-FFF2-40B4-BE49-F238E27FC236}">
                <a16:creationId xmlns:a16="http://schemas.microsoft.com/office/drawing/2014/main" id="{00C40730-3732-6A0D-8C4C-A47F39786C4B}"/>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83427" y="4098545"/>
            <a:ext cx="732874" cy="732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139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032343" y="2099405"/>
            <a:ext cx="8772291" cy="1329595"/>
          </a:xfrm>
        </p:spPr>
        <p:txBody>
          <a:bodyPr/>
          <a:lstStyle/>
          <a:p>
            <a:br>
              <a:rPr lang="en-US" dirty="0">
                <a:solidFill>
                  <a:schemeClr val="accent1">
                    <a:lumMod val="40000"/>
                    <a:lumOff val="60000"/>
                  </a:schemeClr>
                </a:solidFill>
                <a:latin typeface="Franklin Gothic Book"/>
              </a:rPr>
            </a:br>
            <a:r>
              <a:rPr lang="en-US" sz="4800" dirty="0">
                <a:solidFill>
                  <a:schemeClr val="accent1">
                    <a:lumMod val="40000"/>
                    <a:lumOff val="60000"/>
                  </a:schemeClr>
                </a:solidFill>
                <a:latin typeface="Franklin Gothic Book"/>
              </a:rPr>
              <a:t>Meijer stores </a:t>
            </a:r>
            <a:r>
              <a:rPr lang="en-US" dirty="0">
                <a:solidFill>
                  <a:schemeClr val="accent1">
                    <a:lumMod val="40000"/>
                    <a:lumOff val="60000"/>
                  </a:schemeClr>
                </a:solidFill>
                <a:latin typeface="Franklin Gothic Book"/>
              </a:rPr>
              <a:t>in Michigan</a:t>
            </a:r>
            <a:endParaRPr lang="en-US" sz="4800" dirty="0">
              <a:solidFill>
                <a:schemeClr val="accent1">
                  <a:lumMod val="40000"/>
                  <a:lumOff val="60000"/>
                </a:schemeClr>
              </a:solidFill>
              <a:latin typeface="Franklin Gothic Book"/>
            </a:endParaRP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18</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367537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4BB6D-5B89-B99A-2C0B-72E6E93561C3}"/>
            </a:ext>
          </a:extLst>
        </p:cNvPr>
        <p:cNvGrpSpPr/>
        <p:nvPr/>
      </p:nvGrpSpPr>
      <p:grpSpPr>
        <a:xfrm>
          <a:off x="0" y="0"/>
          <a:ext cx="0" cy="0"/>
          <a:chOff x="0" y="0"/>
          <a:chExt cx="0" cy="0"/>
        </a:xfrm>
      </p:grpSpPr>
      <p:pic>
        <p:nvPicPr>
          <p:cNvPr id="3" name="Picture 2" descr="A map of the state of michigan&#10;&#10;Description automatically generated">
            <a:extLst>
              <a:ext uri="{FF2B5EF4-FFF2-40B4-BE49-F238E27FC236}">
                <a16:creationId xmlns:a16="http://schemas.microsoft.com/office/drawing/2014/main" id="{D6BF72EA-02D5-5754-285F-D17FE01F7AA7}"/>
              </a:ext>
            </a:extLst>
          </p:cNvPr>
          <p:cNvPicPr>
            <a:picLocks noChangeAspect="1"/>
          </p:cNvPicPr>
          <p:nvPr/>
        </p:nvPicPr>
        <p:blipFill>
          <a:blip r:embed="rId3"/>
          <a:stretch>
            <a:fillRect/>
          </a:stretch>
        </p:blipFill>
        <p:spPr>
          <a:xfrm>
            <a:off x="6945087" y="872658"/>
            <a:ext cx="4691741" cy="5243311"/>
          </a:xfrm>
          <a:prstGeom prst="rect">
            <a:avLst/>
          </a:prstGeom>
        </p:spPr>
      </p:pic>
      <p:sp>
        <p:nvSpPr>
          <p:cNvPr id="5" name="Date Placeholder 4">
            <a:extLst>
              <a:ext uri="{FF2B5EF4-FFF2-40B4-BE49-F238E27FC236}">
                <a16:creationId xmlns:a16="http://schemas.microsoft.com/office/drawing/2014/main" id="{51ADCD97-8990-88A8-B001-70D3129C08EE}"/>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D3B5EB44-C200-9CFC-8336-98B9EB98E623}"/>
              </a:ext>
            </a:extLst>
          </p:cNvPr>
          <p:cNvSpPr>
            <a:spLocks noGrp="1"/>
          </p:cNvSpPr>
          <p:nvPr>
            <p:ph type="sldNum" sz="quarter" idx="12"/>
          </p:nvPr>
        </p:nvSpPr>
        <p:spPr/>
        <p:txBody>
          <a:bodyPr/>
          <a:lstStyle/>
          <a:p>
            <a:fld id="{8A7A6979-0714-4377-B894-6BE4C2D6E202}" type="slidenum">
              <a:rPr lang="en-US" smtClean="0"/>
              <a:pPr/>
              <a:t>19</a:t>
            </a:fld>
            <a:endParaRPr lang="en-US"/>
          </a:p>
        </p:txBody>
      </p:sp>
      <p:sp>
        <p:nvSpPr>
          <p:cNvPr id="8" name="TextBox 7">
            <a:extLst>
              <a:ext uri="{FF2B5EF4-FFF2-40B4-BE49-F238E27FC236}">
                <a16:creationId xmlns:a16="http://schemas.microsoft.com/office/drawing/2014/main" id="{8C3C8DBD-B3CF-B4A7-E6DC-E234E14BD4EF}"/>
              </a:ext>
            </a:extLst>
          </p:cNvPr>
          <p:cNvSpPr txBox="1"/>
          <p:nvPr/>
        </p:nvSpPr>
        <p:spPr>
          <a:xfrm>
            <a:off x="1881353" y="364391"/>
            <a:ext cx="9522371" cy="461665"/>
          </a:xfrm>
          <a:prstGeom prst="rect">
            <a:avLst/>
          </a:prstGeom>
          <a:noFill/>
        </p:spPr>
        <p:txBody>
          <a:bodyPr wrap="square" lIns="91440" tIns="45720" rIns="91440" bIns="45720" rtlCol="0" anchor="t">
            <a:spAutoFit/>
          </a:bodyPr>
          <a:lstStyle/>
          <a:p>
            <a:r>
              <a:rPr lang="en-US" sz="2400" dirty="0">
                <a:solidFill>
                  <a:schemeClr val="accent1">
                    <a:lumMod val="40000"/>
                    <a:lumOff val="60000"/>
                  </a:schemeClr>
                </a:solidFill>
              </a:rPr>
              <a:t>Meijer in Michigan</a:t>
            </a:r>
          </a:p>
        </p:txBody>
      </p:sp>
      <p:sp>
        <p:nvSpPr>
          <p:cNvPr id="2" name="TextBox 1">
            <a:extLst>
              <a:ext uri="{FF2B5EF4-FFF2-40B4-BE49-F238E27FC236}">
                <a16:creationId xmlns:a16="http://schemas.microsoft.com/office/drawing/2014/main" id="{90C24FE3-D5B1-7DC4-AA9B-FBC022EE504A}"/>
              </a:ext>
            </a:extLst>
          </p:cNvPr>
          <p:cNvSpPr txBox="1"/>
          <p:nvPr/>
        </p:nvSpPr>
        <p:spPr>
          <a:xfrm>
            <a:off x="9051721" y="1017366"/>
            <a:ext cx="2655403" cy="408623"/>
          </a:xfrm>
          <a:prstGeom prst="roundRect">
            <a:avLst/>
          </a:prstGeom>
          <a:solidFill>
            <a:schemeClr val="accent3">
              <a:lumMod val="40000"/>
              <a:lumOff val="60000"/>
            </a:schemeClr>
          </a:solidFill>
          <a:ln>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Franklin Gothic Book"/>
                <a:cs typeface="Times New Roman"/>
              </a:rPr>
              <a:t>Michigan</a:t>
            </a:r>
            <a:endParaRPr lang="en-US" b="1">
              <a:latin typeface="Franklin Gothic Book"/>
            </a:endParaRPr>
          </a:p>
        </p:txBody>
      </p:sp>
      <p:sp>
        <p:nvSpPr>
          <p:cNvPr id="4" name="TextBox 3">
            <a:extLst>
              <a:ext uri="{FF2B5EF4-FFF2-40B4-BE49-F238E27FC236}">
                <a16:creationId xmlns:a16="http://schemas.microsoft.com/office/drawing/2014/main" id="{8DB45EFD-7E94-986C-42DE-C5E0088688EF}"/>
              </a:ext>
            </a:extLst>
          </p:cNvPr>
          <p:cNvSpPr txBox="1"/>
          <p:nvPr/>
        </p:nvSpPr>
        <p:spPr>
          <a:xfrm>
            <a:off x="2759779" y="1714051"/>
            <a:ext cx="2611860" cy="4005322"/>
          </a:xfrm>
          <a:prstGeom prst="roundRect">
            <a:avLst/>
          </a:prstGeom>
          <a:solidFill>
            <a:schemeClr val="accent3">
              <a:lumMod val="40000"/>
              <a:lumOff val="60000"/>
            </a:schemeClr>
          </a:solidFill>
          <a:ln>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latin typeface="Franklin Gothic Book"/>
                <a:cs typeface="Times New Roman"/>
              </a:rPr>
              <a:t>Meijer Supercenter</a:t>
            </a:r>
            <a:endParaRPr lang="en-US"/>
          </a:p>
          <a:p>
            <a:pPr algn="ctr"/>
            <a:endParaRPr lang="en-US" sz="1600" dirty="0">
              <a:latin typeface="Franklin Gothic Book"/>
              <a:cs typeface="Times New Roman"/>
            </a:endParaRPr>
          </a:p>
          <a:p>
            <a:pPr algn="ctr"/>
            <a:r>
              <a:rPr lang="en-US" sz="1600" b="1" dirty="0">
                <a:latin typeface="Franklin Gothic Book"/>
                <a:cs typeface="Times New Roman"/>
              </a:rPr>
              <a:t>Meijer Express</a:t>
            </a:r>
          </a:p>
          <a:p>
            <a:pPr algn="ctr"/>
            <a:endParaRPr lang="en-US" sz="1600" b="1" dirty="0">
              <a:latin typeface="Franklin Gothic Book"/>
              <a:cs typeface="Times New Roman"/>
            </a:endParaRPr>
          </a:p>
          <a:p>
            <a:pPr algn="ctr"/>
            <a:r>
              <a:rPr lang="en-US" sz="1600" dirty="0">
                <a:latin typeface="Franklin Gothic Book"/>
                <a:cs typeface="Times New Roman"/>
              </a:rPr>
              <a:t>Meijer Bakery</a:t>
            </a:r>
          </a:p>
          <a:p>
            <a:pPr algn="ctr"/>
            <a:endParaRPr lang="en-US" sz="1600" dirty="0">
              <a:latin typeface="Franklin Gothic Book"/>
              <a:cs typeface="Times New Roman"/>
            </a:endParaRPr>
          </a:p>
          <a:p>
            <a:pPr algn="ctr"/>
            <a:r>
              <a:rPr lang="en-US" sz="1600" dirty="0">
                <a:latin typeface="Franklin Gothic Book"/>
                <a:cs typeface="Times New Roman"/>
              </a:rPr>
              <a:t>Meijer Pharmacy</a:t>
            </a:r>
          </a:p>
          <a:p>
            <a:pPr algn="ctr"/>
            <a:endParaRPr lang="en-US" sz="1600" dirty="0">
              <a:cs typeface="Times New Roman"/>
            </a:endParaRPr>
          </a:p>
          <a:p>
            <a:pPr algn="ctr"/>
            <a:r>
              <a:rPr lang="en-US" sz="1600" dirty="0">
                <a:cs typeface="Times New Roman"/>
              </a:rPr>
              <a:t>Meijer Deli</a:t>
            </a:r>
          </a:p>
          <a:p>
            <a:pPr algn="ctr"/>
            <a:endParaRPr lang="en-US" sz="1600" dirty="0">
              <a:cs typeface="Times New Roman"/>
            </a:endParaRPr>
          </a:p>
          <a:p>
            <a:pPr algn="ctr"/>
            <a:r>
              <a:rPr lang="en-US" sz="1600" dirty="0">
                <a:cs typeface="Times New Roman"/>
              </a:rPr>
              <a:t>Meijer Grocery</a:t>
            </a:r>
          </a:p>
          <a:p>
            <a:pPr algn="ctr"/>
            <a:endParaRPr lang="en-US" sz="1600" dirty="0">
              <a:cs typeface="Times New Roman"/>
            </a:endParaRPr>
          </a:p>
          <a:p>
            <a:pPr algn="ctr"/>
            <a:r>
              <a:rPr lang="en-US" sz="1600" dirty="0">
                <a:cs typeface="Times New Roman"/>
              </a:rPr>
              <a:t>Meijer Rivertown Market</a:t>
            </a:r>
          </a:p>
          <a:p>
            <a:pPr algn="ctr"/>
            <a:endParaRPr lang="en-US" sz="1600" dirty="0">
              <a:cs typeface="Times New Roman"/>
            </a:endParaRPr>
          </a:p>
          <a:p>
            <a:pPr algn="ctr"/>
            <a:r>
              <a:rPr lang="en-US" sz="1600" dirty="0">
                <a:cs typeface="Times New Roman"/>
              </a:rPr>
              <a:t>Meijer Thrifty Outlet</a:t>
            </a:r>
          </a:p>
        </p:txBody>
      </p:sp>
      <p:sp>
        <p:nvSpPr>
          <p:cNvPr id="11" name="TextBox 10">
            <a:extLst>
              <a:ext uri="{FF2B5EF4-FFF2-40B4-BE49-F238E27FC236}">
                <a16:creationId xmlns:a16="http://schemas.microsoft.com/office/drawing/2014/main" id="{F8DF10B6-F2A0-C925-F107-3C84448F2644}"/>
              </a:ext>
            </a:extLst>
          </p:cNvPr>
          <p:cNvSpPr txBox="1"/>
          <p:nvPr/>
        </p:nvSpPr>
        <p:spPr>
          <a:xfrm>
            <a:off x="1790949" y="1017366"/>
            <a:ext cx="4560402" cy="408623"/>
          </a:xfrm>
          <a:prstGeom prst="roundRect">
            <a:avLst/>
          </a:prstGeom>
          <a:solidFill>
            <a:schemeClr val="accent3">
              <a:lumMod val="40000"/>
              <a:lumOff val="60000"/>
            </a:schemeClr>
          </a:solidFill>
          <a:ln>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Franklin Gothic Book"/>
                <a:cs typeface="Times New Roman"/>
              </a:rPr>
              <a:t>Types of Meijer Stores Identified</a:t>
            </a:r>
            <a:endParaRPr lang="en-US" sz="2000" b="1" dirty="0">
              <a:latin typeface="Franklin Gothic Book"/>
            </a:endParaRPr>
          </a:p>
        </p:txBody>
      </p:sp>
    </p:spTree>
    <p:extLst>
      <p:ext uri="{BB962C8B-B14F-4D97-AF65-F5344CB8AC3E}">
        <p14:creationId xmlns:p14="http://schemas.microsoft.com/office/powerpoint/2010/main" val="3819575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89998" y="2962552"/>
            <a:ext cx="7547389" cy="664797"/>
          </a:xfrm>
        </p:spPr>
        <p:txBody>
          <a:bodyPr/>
          <a:lstStyle/>
          <a:p>
            <a:r>
              <a:rPr lang="en-US" sz="4800" b="0" dirty="0">
                <a:latin typeface="Franklin Gothic Medium" panose="020B0603020102020204" pitchFamily="34" charset="0"/>
              </a:rPr>
              <a:t>AGENDA</a:t>
            </a: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
        <p:nvSpPr>
          <p:cNvPr id="3" name="TextBox 2">
            <a:extLst>
              <a:ext uri="{FF2B5EF4-FFF2-40B4-BE49-F238E27FC236}">
                <a16:creationId xmlns:a16="http://schemas.microsoft.com/office/drawing/2014/main" id="{C4734DF4-DB60-19CD-150B-492698AEA766}"/>
              </a:ext>
            </a:extLst>
          </p:cNvPr>
          <p:cNvSpPr txBox="1"/>
          <p:nvPr/>
        </p:nvSpPr>
        <p:spPr>
          <a:xfrm>
            <a:off x="4755097" y="2387009"/>
            <a:ext cx="5829083" cy="1815882"/>
          </a:xfrm>
          <a:prstGeom prst="rect">
            <a:avLst/>
          </a:prstGeom>
          <a:noFill/>
        </p:spPr>
        <p:txBody>
          <a:bodyPr wrap="square" lIns="91440" tIns="45720" rIns="91440" bIns="45720" rtlCol="0" anchor="t">
            <a:spAutoFit/>
          </a:bodyPr>
          <a:lstStyle>
            <a:defPPr>
              <a:defRPr lang="en-US"/>
            </a:defPPr>
            <a:lvl1pPr>
              <a:defRPr>
                <a:latin typeface="Selawik Light" panose="020B0502040204020203" pitchFamily="34" charset="0"/>
              </a:defRPr>
            </a:lvl1pPr>
          </a:lstStyle>
          <a:p>
            <a:pPr marL="285750" indent="-285750">
              <a:buFont typeface="Arial" panose="020B0604020202020204" pitchFamily="34" charset="0"/>
              <a:buChar char="•"/>
            </a:pPr>
            <a:r>
              <a:rPr lang="en-US" sz="1600" dirty="0">
                <a:solidFill>
                  <a:schemeClr val="accent4"/>
                </a:solidFill>
              </a:rPr>
              <a:t>Nearby Places and the Nearest Coordinates</a:t>
            </a:r>
          </a:p>
          <a:p>
            <a:pPr marL="285750" indent="-285750">
              <a:buFont typeface="Arial" panose="020B0604020202020204" pitchFamily="34" charset="0"/>
              <a:buChar char="•"/>
            </a:pPr>
            <a:r>
              <a:rPr lang="en-US" sz="1600" dirty="0">
                <a:solidFill>
                  <a:schemeClr val="accent4"/>
                </a:solidFill>
              </a:rPr>
              <a:t>Competitor Landscape in Each County</a:t>
            </a:r>
          </a:p>
          <a:p>
            <a:pPr marL="285750" indent="-285750">
              <a:buFont typeface="Arial" panose="020B0604020202020204" pitchFamily="34" charset="0"/>
              <a:buChar char="•"/>
            </a:pPr>
            <a:r>
              <a:rPr lang="en-US" sz="1600" dirty="0">
                <a:solidFill>
                  <a:schemeClr val="accent4"/>
                </a:solidFill>
              </a:rPr>
              <a:t>Sentiment Analysis for Meijer &amp; Competitors in Each County</a:t>
            </a:r>
          </a:p>
          <a:p>
            <a:pPr marL="285750" indent="-285750">
              <a:buFont typeface="Arial" panose="020B0604020202020204" pitchFamily="34" charset="0"/>
              <a:buChar char="•"/>
            </a:pPr>
            <a:r>
              <a:rPr lang="en-US" sz="1600" dirty="0">
                <a:solidFill>
                  <a:schemeClr val="accent4"/>
                </a:solidFill>
              </a:rPr>
              <a:t>Meijer Stores in Michigan</a:t>
            </a:r>
          </a:p>
          <a:p>
            <a:pPr marL="285750" indent="-285750">
              <a:buFont typeface="Arial" panose="020B0604020202020204" pitchFamily="34" charset="0"/>
              <a:buChar char="•"/>
            </a:pPr>
            <a:r>
              <a:rPr lang="en-US" sz="1600" dirty="0">
                <a:solidFill>
                  <a:schemeClr val="accent4"/>
                </a:solidFill>
              </a:rPr>
              <a:t>Competitor Convenience Stores</a:t>
            </a:r>
          </a:p>
          <a:p>
            <a:pPr marL="285750" indent="-285750">
              <a:buFont typeface="Arial" panose="020B0604020202020204" pitchFamily="34" charset="0"/>
              <a:buChar char="•"/>
            </a:pPr>
            <a:r>
              <a:rPr lang="en-US" sz="1600" dirty="0">
                <a:solidFill>
                  <a:schemeClr val="accent4"/>
                </a:solidFill>
              </a:rPr>
              <a:t>Meijer vs Competitors</a:t>
            </a:r>
          </a:p>
          <a:p>
            <a:pPr marL="285750" indent="-285750">
              <a:buFont typeface="Arial" panose="020B0604020202020204" pitchFamily="34" charset="0"/>
              <a:buChar char="•"/>
            </a:pPr>
            <a:r>
              <a:rPr lang="en-US" sz="1600" dirty="0">
                <a:solidFill>
                  <a:schemeClr val="accent4"/>
                </a:solidFill>
              </a:rPr>
              <a:t>Q/A &amp; Next Steps</a:t>
            </a:r>
          </a:p>
        </p:txBody>
      </p:sp>
    </p:spTree>
    <p:extLst>
      <p:ext uri="{BB962C8B-B14F-4D97-AF65-F5344CB8AC3E}">
        <p14:creationId xmlns:p14="http://schemas.microsoft.com/office/powerpoint/2010/main" val="1805041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state of michigan&#10;&#10;Description automatically generated">
            <a:extLst>
              <a:ext uri="{FF2B5EF4-FFF2-40B4-BE49-F238E27FC236}">
                <a16:creationId xmlns:a16="http://schemas.microsoft.com/office/drawing/2014/main" id="{43FA88E6-C16C-A2A0-1962-23337A52BD70}"/>
              </a:ext>
            </a:extLst>
          </p:cNvPr>
          <p:cNvPicPr>
            <a:picLocks noChangeAspect="1"/>
          </p:cNvPicPr>
          <p:nvPr/>
        </p:nvPicPr>
        <p:blipFill>
          <a:blip r:embed="rId3"/>
          <a:stretch>
            <a:fillRect/>
          </a:stretch>
        </p:blipFill>
        <p:spPr>
          <a:xfrm>
            <a:off x="6945087" y="872658"/>
            <a:ext cx="4691741" cy="5243311"/>
          </a:xfrm>
          <a:prstGeom prst="rect">
            <a:avLst/>
          </a:prstGeom>
        </p:spPr>
      </p:pic>
      <p:sp>
        <p:nvSpPr>
          <p:cNvPr id="5" name="Date Placeholder 4">
            <a:extLst>
              <a:ext uri="{FF2B5EF4-FFF2-40B4-BE49-F238E27FC236}">
                <a16:creationId xmlns:a16="http://schemas.microsoft.com/office/drawing/2014/main" id="{F9EA5E3D-57FF-CC4E-604A-1D351EFDEFE4}"/>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EB0E7CD8-9AF0-FAB0-81E4-D0FDDCB3EC9A}"/>
              </a:ext>
            </a:extLst>
          </p:cNvPr>
          <p:cNvSpPr>
            <a:spLocks noGrp="1"/>
          </p:cNvSpPr>
          <p:nvPr>
            <p:ph type="sldNum" sz="quarter" idx="12"/>
          </p:nvPr>
        </p:nvSpPr>
        <p:spPr/>
        <p:txBody>
          <a:bodyPr/>
          <a:lstStyle/>
          <a:p>
            <a:fld id="{8A7A6979-0714-4377-B894-6BE4C2D6E202}" type="slidenum">
              <a:rPr lang="en-US" smtClean="0"/>
              <a:pPr/>
              <a:t>20</a:t>
            </a:fld>
            <a:endParaRPr lang="en-US"/>
          </a:p>
        </p:txBody>
      </p:sp>
      <p:sp>
        <p:nvSpPr>
          <p:cNvPr id="8" name="TextBox 7">
            <a:extLst>
              <a:ext uri="{FF2B5EF4-FFF2-40B4-BE49-F238E27FC236}">
                <a16:creationId xmlns:a16="http://schemas.microsoft.com/office/drawing/2014/main" id="{74E79912-6C3E-C98D-52E9-1BF7F588278B}"/>
              </a:ext>
            </a:extLst>
          </p:cNvPr>
          <p:cNvSpPr txBox="1"/>
          <p:nvPr/>
        </p:nvSpPr>
        <p:spPr>
          <a:xfrm>
            <a:off x="1881353" y="364391"/>
            <a:ext cx="9522371" cy="461665"/>
          </a:xfrm>
          <a:prstGeom prst="rect">
            <a:avLst/>
          </a:prstGeom>
          <a:noFill/>
        </p:spPr>
        <p:txBody>
          <a:bodyPr wrap="square" lIns="91440" tIns="45720" rIns="91440" bIns="45720" rtlCol="0" anchor="t">
            <a:spAutoFit/>
          </a:bodyPr>
          <a:lstStyle/>
          <a:p>
            <a:r>
              <a:rPr lang="en-US" sz="2400" dirty="0">
                <a:solidFill>
                  <a:schemeClr val="accent1">
                    <a:lumMod val="40000"/>
                    <a:lumOff val="60000"/>
                  </a:schemeClr>
                </a:solidFill>
              </a:rPr>
              <a:t>Meijer in Michigan</a:t>
            </a:r>
            <a:endParaRPr lang="en-US" dirty="0"/>
          </a:p>
        </p:txBody>
      </p:sp>
      <p:sp>
        <p:nvSpPr>
          <p:cNvPr id="2" name="TextBox 1">
            <a:extLst>
              <a:ext uri="{FF2B5EF4-FFF2-40B4-BE49-F238E27FC236}">
                <a16:creationId xmlns:a16="http://schemas.microsoft.com/office/drawing/2014/main" id="{0624768B-A0E6-AA70-36B9-C12D0712C6AD}"/>
              </a:ext>
            </a:extLst>
          </p:cNvPr>
          <p:cNvSpPr txBox="1"/>
          <p:nvPr/>
        </p:nvSpPr>
        <p:spPr>
          <a:xfrm>
            <a:off x="9051721" y="1017366"/>
            <a:ext cx="2655403" cy="408623"/>
          </a:xfrm>
          <a:prstGeom prst="roundRect">
            <a:avLst/>
          </a:prstGeom>
          <a:solidFill>
            <a:schemeClr val="accent3">
              <a:lumMod val="40000"/>
              <a:lumOff val="60000"/>
            </a:schemeClr>
          </a:solidFill>
          <a:ln>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Franklin Gothic Book"/>
                <a:cs typeface="Times New Roman"/>
              </a:rPr>
              <a:t>Michigan</a:t>
            </a:r>
            <a:endParaRPr lang="en-US" b="1">
              <a:latin typeface="Franklin Gothic Book"/>
            </a:endParaRPr>
          </a:p>
        </p:txBody>
      </p:sp>
      <p:sp>
        <p:nvSpPr>
          <p:cNvPr id="4" name="TextBox 3">
            <a:extLst>
              <a:ext uri="{FF2B5EF4-FFF2-40B4-BE49-F238E27FC236}">
                <a16:creationId xmlns:a16="http://schemas.microsoft.com/office/drawing/2014/main" id="{42092D6B-05D9-A8BF-5B27-73FAAD6642E6}"/>
              </a:ext>
            </a:extLst>
          </p:cNvPr>
          <p:cNvSpPr txBox="1"/>
          <p:nvPr/>
        </p:nvSpPr>
        <p:spPr>
          <a:xfrm>
            <a:off x="1790950" y="1714051"/>
            <a:ext cx="1958717" cy="3968710"/>
          </a:xfrm>
          <a:prstGeom prst="roundRect">
            <a:avLst/>
          </a:prstGeom>
          <a:solidFill>
            <a:schemeClr val="accent3">
              <a:lumMod val="40000"/>
              <a:lumOff val="60000"/>
            </a:schemeClr>
          </a:solidFill>
          <a:ln>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latin typeface="Franklin Gothic Book"/>
                <a:cs typeface="Times New Roman"/>
              </a:rPr>
              <a:t>Alcona</a:t>
            </a:r>
            <a:endParaRPr lang="en-US" sz="1600"/>
          </a:p>
          <a:p>
            <a:pPr algn="ctr"/>
            <a:r>
              <a:rPr lang="en-US" sz="1600" dirty="0">
                <a:latin typeface="Franklin Gothic Book"/>
                <a:cs typeface="Times New Roman"/>
              </a:rPr>
              <a:t>Alger</a:t>
            </a:r>
          </a:p>
          <a:p>
            <a:pPr algn="ctr"/>
            <a:r>
              <a:rPr lang="en-US" sz="1600" dirty="0">
                <a:latin typeface="Franklin Gothic Book"/>
                <a:cs typeface="Times New Roman"/>
              </a:rPr>
              <a:t>Antrim</a:t>
            </a:r>
          </a:p>
          <a:p>
            <a:pPr algn="ctr"/>
            <a:r>
              <a:rPr lang="en-US" sz="1600" dirty="0">
                <a:latin typeface="Franklin Gothic Book"/>
                <a:cs typeface="Times New Roman"/>
              </a:rPr>
              <a:t>Arenac</a:t>
            </a:r>
          </a:p>
          <a:p>
            <a:pPr algn="ctr"/>
            <a:r>
              <a:rPr lang="en-US" sz="1600" dirty="0">
                <a:latin typeface="Franklin Gothic Book"/>
                <a:cs typeface="Times New Roman"/>
              </a:rPr>
              <a:t>Barry</a:t>
            </a:r>
          </a:p>
          <a:p>
            <a:pPr algn="ctr"/>
            <a:r>
              <a:rPr lang="en-US" sz="1600" dirty="0">
                <a:latin typeface="Franklin Gothic Book"/>
                <a:cs typeface="Times New Roman"/>
              </a:rPr>
              <a:t>Benzie</a:t>
            </a:r>
          </a:p>
          <a:p>
            <a:pPr algn="ctr"/>
            <a:r>
              <a:rPr lang="en-US" sz="1600" dirty="0">
                <a:latin typeface="Franklin Gothic Book"/>
                <a:cs typeface="Times New Roman"/>
              </a:rPr>
              <a:t>Berrien</a:t>
            </a:r>
          </a:p>
          <a:p>
            <a:pPr algn="ctr"/>
            <a:r>
              <a:rPr lang="en-US" sz="1600" dirty="0">
                <a:latin typeface="Franklin Gothic Book"/>
                <a:cs typeface="Times New Roman"/>
              </a:rPr>
              <a:t>Calhoun</a:t>
            </a:r>
          </a:p>
          <a:p>
            <a:pPr algn="ctr"/>
            <a:r>
              <a:rPr lang="en-US" sz="1600" dirty="0">
                <a:latin typeface="Franklin Gothic Book"/>
                <a:cs typeface="Times New Roman"/>
              </a:rPr>
              <a:t>Cass</a:t>
            </a:r>
          </a:p>
          <a:p>
            <a:pPr algn="ctr"/>
            <a:r>
              <a:rPr lang="en-US" sz="1600" err="1">
                <a:latin typeface="Franklin Gothic Book"/>
                <a:cs typeface="Times New Roman"/>
              </a:rPr>
              <a:t>Chipewa</a:t>
            </a:r>
            <a:endParaRPr lang="en-US" sz="1600">
              <a:latin typeface="Franklin Gothic Book"/>
              <a:cs typeface="Times New Roman"/>
            </a:endParaRPr>
          </a:p>
          <a:p>
            <a:pPr algn="ctr"/>
            <a:r>
              <a:rPr lang="en-US" sz="1600" dirty="0">
                <a:latin typeface="Franklin Gothic Book"/>
                <a:cs typeface="Times New Roman"/>
              </a:rPr>
              <a:t>Crawford</a:t>
            </a:r>
          </a:p>
          <a:p>
            <a:pPr algn="ctr"/>
            <a:r>
              <a:rPr lang="en-US" sz="1600" dirty="0">
                <a:latin typeface="Franklin Gothic Book"/>
                <a:cs typeface="Times New Roman"/>
              </a:rPr>
              <a:t>Eaton</a:t>
            </a:r>
          </a:p>
          <a:p>
            <a:pPr algn="ctr"/>
            <a:r>
              <a:rPr lang="en-US" sz="1600" dirty="0">
                <a:latin typeface="Franklin Gothic Book"/>
                <a:cs typeface="Times New Roman"/>
              </a:rPr>
              <a:t>Ingham</a:t>
            </a:r>
          </a:p>
          <a:p>
            <a:pPr algn="ctr"/>
            <a:r>
              <a:rPr lang="en-US" sz="1600" dirty="0">
                <a:latin typeface="Franklin Gothic Book"/>
                <a:cs typeface="Times New Roman"/>
              </a:rPr>
              <a:t>Kent</a:t>
            </a:r>
          </a:p>
          <a:p>
            <a:pPr algn="ctr"/>
            <a:r>
              <a:rPr lang="en-US" sz="1600" dirty="0">
                <a:latin typeface="Franklin Gothic Book"/>
                <a:cs typeface="Times New Roman"/>
              </a:rPr>
              <a:t>Luce</a:t>
            </a:r>
          </a:p>
        </p:txBody>
      </p:sp>
      <p:sp>
        <p:nvSpPr>
          <p:cNvPr id="10" name="TextBox 9">
            <a:extLst>
              <a:ext uri="{FF2B5EF4-FFF2-40B4-BE49-F238E27FC236}">
                <a16:creationId xmlns:a16="http://schemas.microsoft.com/office/drawing/2014/main" id="{400A4A37-F233-5C49-6816-6F980A460D22}"/>
              </a:ext>
            </a:extLst>
          </p:cNvPr>
          <p:cNvSpPr txBox="1"/>
          <p:nvPr/>
        </p:nvSpPr>
        <p:spPr>
          <a:xfrm>
            <a:off x="4392635" y="1714052"/>
            <a:ext cx="1958717" cy="3968710"/>
          </a:xfrm>
          <a:prstGeom prst="roundRect">
            <a:avLst/>
          </a:prstGeom>
          <a:solidFill>
            <a:schemeClr val="accent3">
              <a:lumMod val="40000"/>
              <a:lumOff val="60000"/>
            </a:schemeClr>
          </a:solidFill>
          <a:ln>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latin typeface="Franklin Gothic Book"/>
                <a:cs typeface="Times New Roman"/>
              </a:rPr>
              <a:t>Mackinac</a:t>
            </a:r>
            <a:endParaRPr lang="en-US"/>
          </a:p>
          <a:p>
            <a:pPr algn="ctr"/>
            <a:r>
              <a:rPr lang="en-US" sz="1600" dirty="0">
                <a:latin typeface="Franklin Gothic Book"/>
                <a:cs typeface="Times New Roman"/>
              </a:rPr>
              <a:t>Mason</a:t>
            </a:r>
          </a:p>
          <a:p>
            <a:pPr algn="ctr"/>
            <a:r>
              <a:rPr lang="en-US" sz="1600" dirty="0">
                <a:latin typeface="Franklin Gothic Book"/>
                <a:cs typeface="Times New Roman"/>
              </a:rPr>
              <a:t>Mecosta</a:t>
            </a:r>
            <a:endParaRPr lang="en-US" dirty="0">
              <a:latin typeface="Franklin Gothic Book"/>
              <a:cs typeface="Times New Roman"/>
            </a:endParaRPr>
          </a:p>
          <a:p>
            <a:pPr algn="ctr"/>
            <a:r>
              <a:rPr lang="en-US" sz="1600" dirty="0">
                <a:latin typeface="Franklin Gothic Book"/>
                <a:cs typeface="Times New Roman"/>
              </a:rPr>
              <a:t>Missaukee</a:t>
            </a:r>
            <a:endParaRPr lang="en-US" dirty="0"/>
          </a:p>
          <a:p>
            <a:pPr algn="ctr"/>
            <a:r>
              <a:rPr lang="en-US" sz="1600" dirty="0">
                <a:latin typeface="Franklin Gothic Book"/>
                <a:cs typeface="Times New Roman"/>
              </a:rPr>
              <a:t>Montcalm</a:t>
            </a:r>
          </a:p>
          <a:p>
            <a:pPr algn="ctr"/>
            <a:r>
              <a:rPr lang="en-US" sz="1600" dirty="0">
                <a:latin typeface="Franklin Gothic Book"/>
                <a:cs typeface="Times New Roman"/>
              </a:rPr>
              <a:t>Muskegon</a:t>
            </a:r>
          </a:p>
          <a:p>
            <a:pPr algn="ctr"/>
            <a:r>
              <a:rPr lang="en-US" sz="1600" dirty="0">
                <a:latin typeface="Franklin Gothic Book"/>
                <a:cs typeface="Times New Roman"/>
              </a:rPr>
              <a:t>Newaygo</a:t>
            </a:r>
          </a:p>
          <a:p>
            <a:pPr algn="ctr"/>
            <a:r>
              <a:rPr lang="en-US" sz="1600" dirty="0">
                <a:latin typeface="Franklin Gothic Book"/>
                <a:cs typeface="Times New Roman"/>
              </a:rPr>
              <a:t>Oakland</a:t>
            </a:r>
          </a:p>
          <a:p>
            <a:pPr algn="ctr"/>
            <a:r>
              <a:rPr lang="en-US" sz="1600" dirty="0">
                <a:latin typeface="Franklin Gothic Book"/>
                <a:cs typeface="Times New Roman"/>
              </a:rPr>
              <a:t>Ottawa</a:t>
            </a:r>
          </a:p>
          <a:p>
            <a:pPr algn="ctr"/>
            <a:r>
              <a:rPr lang="en-US" sz="1600" dirty="0">
                <a:latin typeface="Franklin Gothic Book"/>
                <a:cs typeface="Times New Roman"/>
              </a:rPr>
              <a:t>St. Clair</a:t>
            </a:r>
          </a:p>
          <a:p>
            <a:pPr algn="ctr"/>
            <a:r>
              <a:rPr lang="en-US" sz="1600" dirty="0">
                <a:latin typeface="Franklin Gothic Book"/>
                <a:cs typeface="Times New Roman"/>
              </a:rPr>
              <a:t>St. Joseph</a:t>
            </a:r>
          </a:p>
          <a:p>
            <a:pPr algn="ctr"/>
            <a:r>
              <a:rPr lang="en-US" sz="1600" dirty="0">
                <a:latin typeface="Franklin Gothic Book"/>
                <a:cs typeface="Times New Roman"/>
              </a:rPr>
              <a:t>Sanilac</a:t>
            </a:r>
          </a:p>
          <a:p>
            <a:pPr algn="ctr"/>
            <a:r>
              <a:rPr lang="en-US" sz="1600" dirty="0">
                <a:latin typeface="Franklin Gothic Book"/>
                <a:cs typeface="Times New Roman"/>
              </a:rPr>
              <a:t>Tuscola</a:t>
            </a:r>
          </a:p>
          <a:p>
            <a:pPr algn="ctr"/>
            <a:r>
              <a:rPr lang="en-US" sz="1600" dirty="0">
                <a:latin typeface="Franklin Gothic Book"/>
                <a:cs typeface="Times New Roman"/>
              </a:rPr>
              <a:t>Washtenaw</a:t>
            </a:r>
          </a:p>
          <a:p>
            <a:pPr algn="ctr"/>
            <a:r>
              <a:rPr lang="en-US" sz="1600" dirty="0">
                <a:latin typeface="Franklin Gothic Book"/>
                <a:cs typeface="Times New Roman"/>
              </a:rPr>
              <a:t>Wayne</a:t>
            </a:r>
          </a:p>
        </p:txBody>
      </p:sp>
      <p:sp>
        <p:nvSpPr>
          <p:cNvPr id="11" name="TextBox 10">
            <a:extLst>
              <a:ext uri="{FF2B5EF4-FFF2-40B4-BE49-F238E27FC236}">
                <a16:creationId xmlns:a16="http://schemas.microsoft.com/office/drawing/2014/main" id="{7AFBDF9D-5CEE-A32B-3C8E-A4889C8EB7D9}"/>
              </a:ext>
            </a:extLst>
          </p:cNvPr>
          <p:cNvSpPr txBox="1"/>
          <p:nvPr/>
        </p:nvSpPr>
        <p:spPr>
          <a:xfrm>
            <a:off x="1790949" y="1017366"/>
            <a:ext cx="4560402" cy="408623"/>
          </a:xfrm>
          <a:prstGeom prst="roundRect">
            <a:avLst/>
          </a:prstGeom>
          <a:solidFill>
            <a:schemeClr val="accent3">
              <a:lumMod val="40000"/>
              <a:lumOff val="60000"/>
            </a:schemeClr>
          </a:solidFill>
          <a:ln>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Franklin Gothic Book"/>
                <a:cs typeface="Times New Roman"/>
              </a:rPr>
              <a:t>Extent of Meijer Express Stores in Counties</a:t>
            </a:r>
            <a:endParaRPr lang="en-US" sz="2000" b="1" dirty="0">
              <a:latin typeface="Franklin Gothic Book"/>
            </a:endParaRPr>
          </a:p>
        </p:txBody>
      </p:sp>
    </p:spTree>
    <p:extLst>
      <p:ext uri="{BB962C8B-B14F-4D97-AF65-F5344CB8AC3E}">
        <p14:creationId xmlns:p14="http://schemas.microsoft.com/office/powerpoint/2010/main" val="3460478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716D9-5D27-D1A2-0418-CF919D20CFFA}"/>
            </a:ext>
          </a:extLst>
        </p:cNvPr>
        <p:cNvGrpSpPr/>
        <p:nvPr/>
      </p:nvGrpSpPr>
      <p:grpSpPr>
        <a:xfrm>
          <a:off x="0" y="0"/>
          <a:ext cx="0" cy="0"/>
          <a:chOff x="0" y="0"/>
          <a:chExt cx="0" cy="0"/>
        </a:xfrm>
      </p:grpSpPr>
      <p:pic>
        <p:nvPicPr>
          <p:cNvPr id="3" name="Picture 2" descr="A map of the state of michigan&#10;&#10;Description automatically generated">
            <a:extLst>
              <a:ext uri="{FF2B5EF4-FFF2-40B4-BE49-F238E27FC236}">
                <a16:creationId xmlns:a16="http://schemas.microsoft.com/office/drawing/2014/main" id="{508BB629-AFD9-7D7D-6D51-7D4AD5C5AAAE}"/>
              </a:ext>
            </a:extLst>
          </p:cNvPr>
          <p:cNvPicPr>
            <a:picLocks noChangeAspect="1"/>
          </p:cNvPicPr>
          <p:nvPr/>
        </p:nvPicPr>
        <p:blipFill>
          <a:blip r:embed="rId3"/>
          <a:stretch>
            <a:fillRect/>
          </a:stretch>
        </p:blipFill>
        <p:spPr>
          <a:xfrm>
            <a:off x="6945087" y="872658"/>
            <a:ext cx="4691741" cy="5243311"/>
          </a:xfrm>
          <a:prstGeom prst="rect">
            <a:avLst/>
          </a:prstGeom>
        </p:spPr>
      </p:pic>
      <p:sp>
        <p:nvSpPr>
          <p:cNvPr id="5" name="Date Placeholder 4">
            <a:extLst>
              <a:ext uri="{FF2B5EF4-FFF2-40B4-BE49-F238E27FC236}">
                <a16:creationId xmlns:a16="http://schemas.microsoft.com/office/drawing/2014/main" id="{ACE447D4-017F-89AB-AF75-D184BD4F4C62}"/>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7021FE9C-9B6B-4A56-0B48-15AE4BA4009D}"/>
              </a:ext>
            </a:extLst>
          </p:cNvPr>
          <p:cNvSpPr>
            <a:spLocks noGrp="1"/>
          </p:cNvSpPr>
          <p:nvPr>
            <p:ph type="sldNum" sz="quarter" idx="12"/>
          </p:nvPr>
        </p:nvSpPr>
        <p:spPr/>
        <p:txBody>
          <a:bodyPr/>
          <a:lstStyle/>
          <a:p>
            <a:fld id="{8A7A6979-0714-4377-B894-6BE4C2D6E202}" type="slidenum">
              <a:rPr lang="en-US" smtClean="0"/>
              <a:pPr/>
              <a:t>21</a:t>
            </a:fld>
            <a:endParaRPr lang="en-US"/>
          </a:p>
        </p:txBody>
      </p:sp>
      <p:sp>
        <p:nvSpPr>
          <p:cNvPr id="8" name="TextBox 7">
            <a:extLst>
              <a:ext uri="{FF2B5EF4-FFF2-40B4-BE49-F238E27FC236}">
                <a16:creationId xmlns:a16="http://schemas.microsoft.com/office/drawing/2014/main" id="{061E4027-1497-26D0-D76F-7F8A753233EF}"/>
              </a:ext>
            </a:extLst>
          </p:cNvPr>
          <p:cNvSpPr txBox="1"/>
          <p:nvPr/>
        </p:nvSpPr>
        <p:spPr>
          <a:xfrm>
            <a:off x="1881353" y="364391"/>
            <a:ext cx="9522371" cy="461665"/>
          </a:xfrm>
          <a:prstGeom prst="rect">
            <a:avLst/>
          </a:prstGeom>
          <a:noFill/>
        </p:spPr>
        <p:txBody>
          <a:bodyPr wrap="square" lIns="91440" tIns="45720" rIns="91440" bIns="45720" rtlCol="0" anchor="t">
            <a:spAutoFit/>
          </a:bodyPr>
          <a:lstStyle/>
          <a:p>
            <a:r>
              <a:rPr lang="en-US" sz="2400" dirty="0">
                <a:solidFill>
                  <a:schemeClr val="accent1">
                    <a:lumMod val="40000"/>
                    <a:lumOff val="60000"/>
                  </a:schemeClr>
                </a:solidFill>
              </a:rPr>
              <a:t>Meijer in Michigan</a:t>
            </a:r>
          </a:p>
        </p:txBody>
      </p:sp>
      <p:sp>
        <p:nvSpPr>
          <p:cNvPr id="2" name="TextBox 1">
            <a:extLst>
              <a:ext uri="{FF2B5EF4-FFF2-40B4-BE49-F238E27FC236}">
                <a16:creationId xmlns:a16="http://schemas.microsoft.com/office/drawing/2014/main" id="{31811CA3-C7CE-8ACA-AEC9-D16AF08AAADA}"/>
              </a:ext>
            </a:extLst>
          </p:cNvPr>
          <p:cNvSpPr txBox="1"/>
          <p:nvPr/>
        </p:nvSpPr>
        <p:spPr>
          <a:xfrm>
            <a:off x="9051721" y="1017366"/>
            <a:ext cx="2655403" cy="408623"/>
          </a:xfrm>
          <a:prstGeom prst="roundRect">
            <a:avLst/>
          </a:prstGeom>
          <a:solidFill>
            <a:schemeClr val="accent3">
              <a:lumMod val="40000"/>
              <a:lumOff val="60000"/>
            </a:schemeClr>
          </a:solidFill>
          <a:ln>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Franklin Gothic Book"/>
                <a:cs typeface="Times New Roman"/>
              </a:rPr>
              <a:t>Michigan</a:t>
            </a:r>
            <a:endParaRPr lang="en-US" b="1">
              <a:latin typeface="Franklin Gothic Book"/>
            </a:endParaRPr>
          </a:p>
        </p:txBody>
      </p:sp>
      <p:sp>
        <p:nvSpPr>
          <p:cNvPr id="4" name="TextBox 3">
            <a:extLst>
              <a:ext uri="{FF2B5EF4-FFF2-40B4-BE49-F238E27FC236}">
                <a16:creationId xmlns:a16="http://schemas.microsoft.com/office/drawing/2014/main" id="{9651FA40-8CAD-D4B4-1929-35B89502C393}"/>
              </a:ext>
            </a:extLst>
          </p:cNvPr>
          <p:cNvSpPr txBox="1"/>
          <p:nvPr/>
        </p:nvSpPr>
        <p:spPr>
          <a:xfrm>
            <a:off x="2759779" y="1714051"/>
            <a:ext cx="2753374" cy="4041934"/>
          </a:xfrm>
          <a:prstGeom prst="roundRect">
            <a:avLst/>
          </a:prstGeom>
          <a:solidFill>
            <a:schemeClr val="accent3">
              <a:lumMod val="40000"/>
              <a:lumOff val="60000"/>
            </a:schemeClr>
          </a:solidFill>
          <a:ln>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latin typeface="Franklin Gothic Book"/>
                <a:cs typeface="Times New Roman"/>
              </a:rPr>
              <a:t>Latitude &amp; Longitude</a:t>
            </a:r>
          </a:p>
          <a:p>
            <a:pPr algn="ctr"/>
            <a:endParaRPr lang="en-US" sz="1600" dirty="0">
              <a:cs typeface="Times New Roman"/>
            </a:endParaRPr>
          </a:p>
          <a:p>
            <a:pPr algn="ctr"/>
            <a:r>
              <a:rPr lang="en-US" sz="1600" dirty="0">
                <a:cs typeface="Times New Roman"/>
              </a:rPr>
              <a:t>County</a:t>
            </a:r>
          </a:p>
          <a:p>
            <a:pPr algn="ctr"/>
            <a:endParaRPr lang="en-US" sz="1600" b="1" dirty="0">
              <a:cs typeface="Times New Roman"/>
            </a:endParaRPr>
          </a:p>
          <a:p>
            <a:pPr algn="ctr"/>
            <a:r>
              <a:rPr lang="en-US" sz="1600" b="1" dirty="0">
                <a:cs typeface="Times New Roman"/>
              </a:rPr>
              <a:t>Proximity to Supercenter</a:t>
            </a:r>
          </a:p>
          <a:p>
            <a:pPr algn="ctr"/>
            <a:r>
              <a:rPr lang="en-US" sz="1600" dirty="0">
                <a:cs typeface="Times New Roman"/>
              </a:rPr>
              <a:t>(</a:t>
            </a:r>
            <a:r>
              <a:rPr lang="en-US" sz="1600" b="1" dirty="0">
                <a:cs typeface="Times New Roman"/>
              </a:rPr>
              <a:t>For Meijer Express</a:t>
            </a:r>
            <a:r>
              <a:rPr lang="en-US" sz="1600" dirty="0">
                <a:cs typeface="Times New Roman"/>
              </a:rPr>
              <a:t>)</a:t>
            </a:r>
          </a:p>
          <a:p>
            <a:pPr algn="ctr"/>
            <a:endParaRPr lang="en-US" sz="1600" dirty="0">
              <a:cs typeface="Times New Roman"/>
            </a:endParaRPr>
          </a:p>
          <a:p>
            <a:pPr algn="ctr"/>
            <a:r>
              <a:rPr lang="en-US" sz="1600" b="1" dirty="0">
                <a:cs typeface="Times New Roman"/>
              </a:rPr>
              <a:t>Traffic Volume</a:t>
            </a:r>
          </a:p>
          <a:p>
            <a:pPr algn="ctr"/>
            <a:endParaRPr lang="en-US" sz="1600" dirty="0">
              <a:cs typeface="Times New Roman"/>
            </a:endParaRPr>
          </a:p>
          <a:p>
            <a:pPr algn="ctr"/>
            <a:r>
              <a:rPr lang="en-US" sz="1600" b="1" dirty="0">
                <a:cs typeface="Times New Roman"/>
              </a:rPr>
              <a:t>Nearest Highway Entrance</a:t>
            </a:r>
            <a:endParaRPr lang="en-US" b="1">
              <a:cs typeface="Times New Roman"/>
            </a:endParaRPr>
          </a:p>
          <a:p>
            <a:pPr algn="ctr"/>
            <a:r>
              <a:rPr lang="en-US" sz="1600" b="1" dirty="0">
                <a:cs typeface="Times New Roman"/>
              </a:rPr>
              <a:t>Distance + Duration</a:t>
            </a:r>
            <a:endParaRPr lang="en-US" b="1"/>
          </a:p>
          <a:p>
            <a:pPr algn="ctr"/>
            <a:endParaRPr lang="en-US" sz="1600" dirty="0">
              <a:cs typeface="Times New Roman"/>
            </a:endParaRPr>
          </a:p>
          <a:p>
            <a:pPr algn="ctr"/>
            <a:r>
              <a:rPr lang="en-US" sz="1600" dirty="0">
                <a:cs typeface="Times New Roman"/>
              </a:rPr>
              <a:t>Number of Bus stops</a:t>
            </a:r>
          </a:p>
          <a:p>
            <a:pPr algn="ctr"/>
            <a:endParaRPr lang="en-US" sz="1600" dirty="0">
              <a:cs typeface="Times New Roman"/>
            </a:endParaRPr>
          </a:p>
          <a:p>
            <a:pPr algn="ctr"/>
            <a:r>
              <a:rPr lang="en-US" sz="1600" dirty="0">
                <a:cs typeface="Times New Roman"/>
              </a:rPr>
              <a:t>Number of Restaurants</a:t>
            </a:r>
          </a:p>
        </p:txBody>
      </p:sp>
      <p:sp>
        <p:nvSpPr>
          <p:cNvPr id="11" name="TextBox 10">
            <a:extLst>
              <a:ext uri="{FF2B5EF4-FFF2-40B4-BE49-F238E27FC236}">
                <a16:creationId xmlns:a16="http://schemas.microsoft.com/office/drawing/2014/main" id="{47F566CD-C8A8-1F6E-3705-112FC437A259}"/>
              </a:ext>
            </a:extLst>
          </p:cNvPr>
          <p:cNvSpPr txBox="1"/>
          <p:nvPr/>
        </p:nvSpPr>
        <p:spPr>
          <a:xfrm>
            <a:off x="1790949" y="1017366"/>
            <a:ext cx="4560402" cy="408623"/>
          </a:xfrm>
          <a:prstGeom prst="roundRect">
            <a:avLst/>
          </a:prstGeom>
          <a:solidFill>
            <a:schemeClr val="accent3">
              <a:lumMod val="40000"/>
              <a:lumOff val="60000"/>
            </a:schemeClr>
          </a:solidFill>
          <a:ln>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Franklin Gothic Book"/>
                <a:cs typeface="Times New Roman"/>
              </a:rPr>
              <a:t>Attributes Scraped for each Meijer store</a:t>
            </a:r>
            <a:endParaRPr lang="en-US" sz="2000" b="1" dirty="0">
              <a:latin typeface="Franklin Gothic Book"/>
            </a:endParaRPr>
          </a:p>
        </p:txBody>
      </p:sp>
    </p:spTree>
    <p:extLst>
      <p:ext uri="{BB962C8B-B14F-4D97-AF65-F5344CB8AC3E}">
        <p14:creationId xmlns:p14="http://schemas.microsoft.com/office/powerpoint/2010/main" val="3498592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69F57-6C11-579C-15AF-D3060353EE41}"/>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C1022F73-AA6A-198D-F456-87889A4A6CD4}"/>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27C2A18D-DA4A-97EA-1402-CD390BEF6A02}"/>
              </a:ext>
            </a:extLst>
          </p:cNvPr>
          <p:cNvSpPr>
            <a:spLocks noGrp="1"/>
          </p:cNvSpPr>
          <p:nvPr>
            <p:ph type="sldNum" sz="quarter" idx="12"/>
          </p:nvPr>
        </p:nvSpPr>
        <p:spPr/>
        <p:txBody>
          <a:bodyPr/>
          <a:lstStyle/>
          <a:p>
            <a:fld id="{8A7A6979-0714-4377-B894-6BE4C2D6E202}" type="slidenum">
              <a:rPr lang="en-US" smtClean="0"/>
              <a:pPr/>
              <a:t>22</a:t>
            </a:fld>
            <a:endParaRPr lang="en-US"/>
          </a:p>
        </p:txBody>
      </p:sp>
      <p:sp>
        <p:nvSpPr>
          <p:cNvPr id="8" name="TextBox 7">
            <a:extLst>
              <a:ext uri="{FF2B5EF4-FFF2-40B4-BE49-F238E27FC236}">
                <a16:creationId xmlns:a16="http://schemas.microsoft.com/office/drawing/2014/main" id="{7787BE96-0232-5D47-7BA2-71B56EEB8BFF}"/>
              </a:ext>
            </a:extLst>
          </p:cNvPr>
          <p:cNvSpPr txBox="1"/>
          <p:nvPr/>
        </p:nvSpPr>
        <p:spPr>
          <a:xfrm>
            <a:off x="1881353" y="364391"/>
            <a:ext cx="9522371" cy="461665"/>
          </a:xfrm>
          <a:prstGeom prst="rect">
            <a:avLst/>
          </a:prstGeom>
          <a:noFill/>
        </p:spPr>
        <p:txBody>
          <a:bodyPr wrap="square" lIns="91440" tIns="45720" rIns="91440" bIns="45720" rtlCol="0" anchor="t">
            <a:spAutoFit/>
          </a:bodyPr>
          <a:lstStyle/>
          <a:p>
            <a:r>
              <a:rPr lang="en-US" sz="2400" dirty="0">
                <a:solidFill>
                  <a:schemeClr val="accent1">
                    <a:lumMod val="40000"/>
                    <a:lumOff val="60000"/>
                  </a:schemeClr>
                </a:solidFill>
              </a:rPr>
              <a:t>Dataset for Meijer stores in Michigan</a:t>
            </a:r>
            <a:endParaRPr lang="en-US" dirty="0">
              <a:solidFill>
                <a:schemeClr val="accent1">
                  <a:lumMod val="40000"/>
                  <a:lumOff val="60000"/>
                </a:schemeClr>
              </a:solidFill>
            </a:endParaRPr>
          </a:p>
        </p:txBody>
      </p:sp>
      <p:pic>
        <p:nvPicPr>
          <p:cNvPr id="7" name="Picture 6" descr="A screenshot of a data&#10;&#10;Description automatically generated">
            <a:extLst>
              <a:ext uri="{FF2B5EF4-FFF2-40B4-BE49-F238E27FC236}">
                <a16:creationId xmlns:a16="http://schemas.microsoft.com/office/drawing/2014/main" id="{AEC091B7-8A1F-AEF6-602A-1E1DE82D7DD9}"/>
              </a:ext>
            </a:extLst>
          </p:cNvPr>
          <p:cNvPicPr>
            <a:picLocks noChangeAspect="1"/>
          </p:cNvPicPr>
          <p:nvPr/>
        </p:nvPicPr>
        <p:blipFill>
          <a:blip r:embed="rId3"/>
          <a:stretch>
            <a:fillRect/>
          </a:stretch>
        </p:blipFill>
        <p:spPr>
          <a:xfrm>
            <a:off x="457199" y="966090"/>
            <a:ext cx="11277601" cy="4925818"/>
          </a:xfrm>
          <a:prstGeom prst="rect">
            <a:avLst/>
          </a:prstGeom>
        </p:spPr>
      </p:pic>
    </p:spTree>
    <p:extLst>
      <p:ext uri="{BB962C8B-B14F-4D97-AF65-F5344CB8AC3E}">
        <p14:creationId xmlns:p14="http://schemas.microsoft.com/office/powerpoint/2010/main" val="3828818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084895" y="2764202"/>
            <a:ext cx="9486995" cy="1329595"/>
          </a:xfrm>
        </p:spPr>
        <p:txBody>
          <a:bodyPr/>
          <a:lstStyle/>
          <a:p>
            <a:r>
              <a:rPr lang="en-US" dirty="0">
                <a:solidFill>
                  <a:schemeClr val="accent1">
                    <a:lumMod val="40000"/>
                    <a:lumOff val="60000"/>
                  </a:schemeClr>
                </a:solidFill>
                <a:latin typeface="Franklin Gothic Book"/>
              </a:rPr>
              <a:t>competitor</a:t>
            </a:r>
            <a:r>
              <a:rPr lang="en-US" sz="4800" dirty="0">
                <a:solidFill>
                  <a:schemeClr val="accent1">
                    <a:lumMod val="40000"/>
                    <a:lumOff val="60000"/>
                  </a:schemeClr>
                </a:solidFill>
                <a:latin typeface="Franklin Gothic Book"/>
              </a:rPr>
              <a:t> </a:t>
            </a:r>
            <a:br>
              <a:rPr lang="en-US" dirty="0"/>
            </a:br>
            <a:r>
              <a:rPr lang="en-US" sz="4800" dirty="0">
                <a:solidFill>
                  <a:schemeClr val="accent1">
                    <a:lumMod val="40000"/>
                    <a:lumOff val="60000"/>
                  </a:schemeClr>
                </a:solidFill>
                <a:latin typeface="Franklin Gothic Book"/>
              </a:rPr>
              <a:t>convenience stores</a:t>
            </a: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23</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596086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FCE9C-24DC-B690-99F9-455C9DEBE5CD}"/>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73766224-1FA6-4886-3AE6-B30BFBBD9F52}"/>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D36BB9A8-B218-B1EE-74F7-104C6A9FB85B}"/>
              </a:ext>
            </a:extLst>
          </p:cNvPr>
          <p:cNvSpPr>
            <a:spLocks noGrp="1"/>
          </p:cNvSpPr>
          <p:nvPr>
            <p:ph type="sldNum" sz="quarter" idx="12"/>
          </p:nvPr>
        </p:nvSpPr>
        <p:spPr/>
        <p:txBody>
          <a:bodyPr/>
          <a:lstStyle/>
          <a:p>
            <a:fld id="{8A7A6979-0714-4377-B894-6BE4C2D6E202}" type="slidenum">
              <a:rPr lang="en-US" smtClean="0"/>
              <a:pPr/>
              <a:t>24</a:t>
            </a:fld>
            <a:endParaRPr lang="en-US"/>
          </a:p>
        </p:txBody>
      </p:sp>
      <p:sp>
        <p:nvSpPr>
          <p:cNvPr id="8" name="TextBox 7">
            <a:extLst>
              <a:ext uri="{FF2B5EF4-FFF2-40B4-BE49-F238E27FC236}">
                <a16:creationId xmlns:a16="http://schemas.microsoft.com/office/drawing/2014/main" id="{472597A3-F4DF-50B6-39C8-C7269BA90C13}"/>
              </a:ext>
            </a:extLst>
          </p:cNvPr>
          <p:cNvSpPr txBox="1"/>
          <p:nvPr/>
        </p:nvSpPr>
        <p:spPr>
          <a:xfrm>
            <a:off x="1881353" y="364391"/>
            <a:ext cx="6778680" cy="461665"/>
          </a:xfrm>
          <a:prstGeom prst="rect">
            <a:avLst/>
          </a:prstGeom>
          <a:noFill/>
        </p:spPr>
        <p:txBody>
          <a:bodyPr wrap="square" lIns="91440" tIns="45720" rIns="91440" bIns="45720" rtlCol="0" anchor="t">
            <a:spAutoFit/>
          </a:bodyPr>
          <a:lstStyle/>
          <a:p>
            <a:r>
              <a:rPr lang="en-US" sz="2400" dirty="0">
                <a:solidFill>
                  <a:schemeClr val="accent1">
                    <a:lumMod val="40000"/>
                    <a:lumOff val="60000"/>
                  </a:schemeClr>
                </a:solidFill>
              </a:rPr>
              <a:t>Competitor convenience stores</a:t>
            </a:r>
            <a:endParaRPr lang="en-US" sz="2400" b="1" i="1" dirty="0">
              <a:solidFill>
                <a:schemeClr val="accent1">
                  <a:lumMod val="40000"/>
                  <a:lumOff val="60000"/>
                </a:schemeClr>
              </a:solidFill>
            </a:endParaRPr>
          </a:p>
        </p:txBody>
      </p:sp>
      <p:sp>
        <p:nvSpPr>
          <p:cNvPr id="4" name="TextBox 3">
            <a:extLst>
              <a:ext uri="{FF2B5EF4-FFF2-40B4-BE49-F238E27FC236}">
                <a16:creationId xmlns:a16="http://schemas.microsoft.com/office/drawing/2014/main" id="{703CB41E-AFAC-16D3-E682-B66355A18C67}"/>
              </a:ext>
            </a:extLst>
          </p:cNvPr>
          <p:cNvSpPr txBox="1"/>
          <p:nvPr/>
        </p:nvSpPr>
        <p:spPr>
          <a:xfrm>
            <a:off x="3195206" y="1245966"/>
            <a:ext cx="1741002" cy="408623"/>
          </a:xfrm>
          <a:prstGeom prst="roundRect">
            <a:avLst/>
          </a:prstGeom>
          <a:solidFill>
            <a:schemeClr val="accent3">
              <a:lumMod val="40000"/>
              <a:lumOff val="60000"/>
            </a:schemeClr>
          </a:solidFill>
          <a:ln>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Franklin Gothic Book"/>
                <a:cs typeface="Times New Roman"/>
              </a:rPr>
              <a:t>7-Eleven</a:t>
            </a:r>
            <a:endParaRPr lang="en-US" dirty="0"/>
          </a:p>
        </p:txBody>
      </p:sp>
      <p:sp>
        <p:nvSpPr>
          <p:cNvPr id="7" name="TextBox 6">
            <a:extLst>
              <a:ext uri="{FF2B5EF4-FFF2-40B4-BE49-F238E27FC236}">
                <a16:creationId xmlns:a16="http://schemas.microsoft.com/office/drawing/2014/main" id="{E421DE7B-54A4-832A-2817-524BC1154EEB}"/>
              </a:ext>
            </a:extLst>
          </p:cNvPr>
          <p:cNvSpPr txBox="1"/>
          <p:nvPr/>
        </p:nvSpPr>
        <p:spPr>
          <a:xfrm>
            <a:off x="8910205" y="1245966"/>
            <a:ext cx="1741002" cy="408623"/>
          </a:xfrm>
          <a:prstGeom prst="roundRect">
            <a:avLst/>
          </a:prstGeom>
          <a:solidFill>
            <a:schemeClr val="accent3">
              <a:lumMod val="40000"/>
              <a:lumOff val="60000"/>
            </a:schemeClr>
          </a:solidFill>
          <a:ln>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Franklin Gothic Book"/>
                <a:cs typeface="Times New Roman"/>
              </a:rPr>
              <a:t>Circle K</a:t>
            </a:r>
            <a:endParaRPr lang="en-US" dirty="0"/>
          </a:p>
        </p:txBody>
      </p:sp>
      <p:sp>
        <p:nvSpPr>
          <p:cNvPr id="9" name="TextBox 8">
            <a:extLst>
              <a:ext uri="{FF2B5EF4-FFF2-40B4-BE49-F238E27FC236}">
                <a16:creationId xmlns:a16="http://schemas.microsoft.com/office/drawing/2014/main" id="{B4D839E3-2447-3E77-18B6-51C98731C82C}"/>
              </a:ext>
            </a:extLst>
          </p:cNvPr>
          <p:cNvSpPr txBox="1"/>
          <p:nvPr/>
        </p:nvSpPr>
        <p:spPr>
          <a:xfrm>
            <a:off x="3195205" y="3706136"/>
            <a:ext cx="1741002" cy="408623"/>
          </a:xfrm>
          <a:prstGeom prst="roundRect">
            <a:avLst/>
          </a:prstGeom>
          <a:solidFill>
            <a:schemeClr val="accent3">
              <a:lumMod val="40000"/>
              <a:lumOff val="60000"/>
            </a:schemeClr>
          </a:solidFill>
          <a:ln>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Franklin Gothic Book"/>
                <a:cs typeface="Times New Roman"/>
              </a:rPr>
              <a:t>Love's</a:t>
            </a:r>
            <a:endParaRPr lang="en-US" dirty="0"/>
          </a:p>
        </p:txBody>
      </p:sp>
      <p:sp>
        <p:nvSpPr>
          <p:cNvPr id="10" name="TextBox 9">
            <a:extLst>
              <a:ext uri="{FF2B5EF4-FFF2-40B4-BE49-F238E27FC236}">
                <a16:creationId xmlns:a16="http://schemas.microsoft.com/office/drawing/2014/main" id="{974FE11E-F1D7-584C-0D5F-8AE6080EC42D}"/>
              </a:ext>
            </a:extLst>
          </p:cNvPr>
          <p:cNvSpPr txBox="1"/>
          <p:nvPr/>
        </p:nvSpPr>
        <p:spPr>
          <a:xfrm>
            <a:off x="8910205" y="3706136"/>
            <a:ext cx="1741002" cy="408623"/>
          </a:xfrm>
          <a:prstGeom prst="roundRect">
            <a:avLst/>
          </a:prstGeom>
          <a:solidFill>
            <a:schemeClr val="accent3">
              <a:lumMod val="40000"/>
              <a:lumOff val="60000"/>
            </a:schemeClr>
          </a:solidFill>
          <a:ln>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Franklin Gothic Book"/>
                <a:cs typeface="Times New Roman"/>
              </a:rPr>
              <a:t>Casey's</a:t>
            </a:r>
            <a:endParaRPr lang="en-US" dirty="0"/>
          </a:p>
        </p:txBody>
      </p:sp>
      <p:pic>
        <p:nvPicPr>
          <p:cNvPr id="11" name="Picture 10" descr="A table with numbers and letters&#10;&#10;Description automatically generated">
            <a:extLst>
              <a:ext uri="{FF2B5EF4-FFF2-40B4-BE49-F238E27FC236}">
                <a16:creationId xmlns:a16="http://schemas.microsoft.com/office/drawing/2014/main" id="{EFFE0637-E716-C072-FA60-0C71D5221AAF}"/>
              </a:ext>
            </a:extLst>
          </p:cNvPr>
          <p:cNvPicPr>
            <a:picLocks noChangeAspect="1"/>
          </p:cNvPicPr>
          <p:nvPr/>
        </p:nvPicPr>
        <p:blipFill>
          <a:blip r:embed="rId2"/>
          <a:stretch>
            <a:fillRect/>
          </a:stretch>
        </p:blipFill>
        <p:spPr>
          <a:xfrm>
            <a:off x="2031546" y="1868942"/>
            <a:ext cx="4057650" cy="1400175"/>
          </a:xfrm>
          <a:prstGeom prst="rect">
            <a:avLst/>
          </a:prstGeom>
        </p:spPr>
      </p:pic>
      <p:pic>
        <p:nvPicPr>
          <p:cNvPr id="12" name="Picture 11" descr="A table with numbers and letters&#10;&#10;Description automatically generated">
            <a:extLst>
              <a:ext uri="{FF2B5EF4-FFF2-40B4-BE49-F238E27FC236}">
                <a16:creationId xmlns:a16="http://schemas.microsoft.com/office/drawing/2014/main" id="{C7B12EDA-1B93-098B-276D-469D8D4F6D19}"/>
              </a:ext>
            </a:extLst>
          </p:cNvPr>
          <p:cNvPicPr>
            <a:picLocks noChangeAspect="1"/>
          </p:cNvPicPr>
          <p:nvPr/>
        </p:nvPicPr>
        <p:blipFill>
          <a:blip r:embed="rId3"/>
          <a:stretch>
            <a:fillRect/>
          </a:stretch>
        </p:blipFill>
        <p:spPr>
          <a:xfrm>
            <a:off x="7705045" y="1849892"/>
            <a:ext cx="4010025" cy="1438275"/>
          </a:xfrm>
          <a:prstGeom prst="rect">
            <a:avLst/>
          </a:prstGeom>
        </p:spPr>
      </p:pic>
      <p:pic>
        <p:nvPicPr>
          <p:cNvPr id="13" name="Picture 12" descr="A table with numbers and a black text&#10;&#10;Description automatically generated">
            <a:extLst>
              <a:ext uri="{FF2B5EF4-FFF2-40B4-BE49-F238E27FC236}">
                <a16:creationId xmlns:a16="http://schemas.microsoft.com/office/drawing/2014/main" id="{6D0EC34C-93F0-0B62-17EC-597877BB66E9}"/>
              </a:ext>
            </a:extLst>
          </p:cNvPr>
          <p:cNvPicPr>
            <a:picLocks noChangeAspect="1"/>
          </p:cNvPicPr>
          <p:nvPr/>
        </p:nvPicPr>
        <p:blipFill>
          <a:blip r:embed="rId4"/>
          <a:stretch>
            <a:fillRect/>
          </a:stretch>
        </p:blipFill>
        <p:spPr>
          <a:xfrm>
            <a:off x="1843088" y="4331153"/>
            <a:ext cx="4543425" cy="1352550"/>
          </a:xfrm>
          <a:prstGeom prst="rect">
            <a:avLst/>
          </a:prstGeom>
        </p:spPr>
      </p:pic>
      <p:pic>
        <p:nvPicPr>
          <p:cNvPr id="14" name="Picture 13" descr="A table with numbers and a black text&#10;&#10;Description automatically generated">
            <a:extLst>
              <a:ext uri="{FF2B5EF4-FFF2-40B4-BE49-F238E27FC236}">
                <a16:creationId xmlns:a16="http://schemas.microsoft.com/office/drawing/2014/main" id="{823C5122-186A-74A6-226A-E37010D9AADF}"/>
              </a:ext>
            </a:extLst>
          </p:cNvPr>
          <p:cNvPicPr>
            <a:picLocks noChangeAspect="1"/>
          </p:cNvPicPr>
          <p:nvPr/>
        </p:nvPicPr>
        <p:blipFill>
          <a:blip r:embed="rId5"/>
          <a:stretch>
            <a:fillRect/>
          </a:stretch>
        </p:blipFill>
        <p:spPr>
          <a:xfrm>
            <a:off x="7979910" y="4325711"/>
            <a:ext cx="3590925" cy="1428750"/>
          </a:xfrm>
          <a:prstGeom prst="rect">
            <a:avLst/>
          </a:prstGeom>
        </p:spPr>
      </p:pic>
    </p:spTree>
    <p:extLst>
      <p:ext uri="{BB962C8B-B14F-4D97-AF65-F5344CB8AC3E}">
        <p14:creationId xmlns:p14="http://schemas.microsoft.com/office/powerpoint/2010/main" val="875180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CF9EC-A3D4-8347-8BEB-7686ECF6F4AF}"/>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5E068CAB-FBFA-82E4-2B5D-0CB140A46343}"/>
              </a:ext>
            </a:extLst>
          </p:cNvPr>
          <p:cNvSpPr>
            <a:spLocks noGrp="1"/>
          </p:cNvSpPr>
          <p:nvPr>
            <p:ph type="ctrTitle"/>
          </p:nvPr>
        </p:nvSpPr>
        <p:spPr>
          <a:xfrm>
            <a:off x="2189998" y="2962552"/>
            <a:ext cx="8562085" cy="1329595"/>
          </a:xfrm>
        </p:spPr>
        <p:txBody>
          <a:bodyPr/>
          <a:lstStyle/>
          <a:p>
            <a:r>
              <a:rPr lang="en-US" dirty="0">
                <a:solidFill>
                  <a:schemeClr val="accent1">
                    <a:lumMod val="40000"/>
                    <a:lumOff val="60000"/>
                  </a:schemeClr>
                </a:solidFill>
                <a:latin typeface="Franklin Gothic Book"/>
              </a:rPr>
              <a:t>Meijer vs Competitors</a:t>
            </a:r>
            <a:br>
              <a:rPr lang="en-US" dirty="0">
                <a:solidFill>
                  <a:schemeClr val="accent1">
                    <a:lumMod val="40000"/>
                    <a:lumOff val="60000"/>
                  </a:schemeClr>
                </a:solidFill>
                <a:latin typeface="Franklin Gothic Book"/>
              </a:rPr>
            </a:br>
            <a:r>
              <a:rPr lang="en-US" dirty="0">
                <a:solidFill>
                  <a:schemeClr val="accent1">
                    <a:lumMod val="40000"/>
                    <a:lumOff val="60000"/>
                  </a:schemeClr>
                </a:solidFill>
                <a:latin typeface="Franklin Gothic Book"/>
              </a:rPr>
              <a:t>Data Visualization</a:t>
            </a:r>
            <a:endParaRPr lang="en-US" sz="4800" dirty="0">
              <a:solidFill>
                <a:schemeClr val="accent1">
                  <a:lumMod val="40000"/>
                  <a:lumOff val="60000"/>
                </a:schemeClr>
              </a:solidFill>
            </a:endParaRPr>
          </a:p>
        </p:txBody>
      </p:sp>
      <p:sp>
        <p:nvSpPr>
          <p:cNvPr id="4" name="Date">
            <a:extLst>
              <a:ext uri="{FF2B5EF4-FFF2-40B4-BE49-F238E27FC236}">
                <a16:creationId xmlns:a16="http://schemas.microsoft.com/office/drawing/2014/main" id="{CBF5FCB9-1546-B85B-E778-034E0EAD24D8}"/>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79DB743-BB9C-3E88-B62C-9D9914EA1C87}"/>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25</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1991180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FE150-C17E-121F-6E80-A932F8B746FD}"/>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85C94CF4-027E-EE53-5E39-9C3E59318F3B}"/>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ED861C9A-EFA6-48B9-0637-4D2967C12B61}"/>
              </a:ext>
            </a:extLst>
          </p:cNvPr>
          <p:cNvSpPr>
            <a:spLocks noGrp="1"/>
          </p:cNvSpPr>
          <p:nvPr>
            <p:ph type="sldNum" sz="quarter" idx="12"/>
          </p:nvPr>
        </p:nvSpPr>
        <p:spPr/>
        <p:txBody>
          <a:bodyPr/>
          <a:lstStyle/>
          <a:p>
            <a:fld id="{8A7A6979-0714-4377-B894-6BE4C2D6E202}" type="slidenum">
              <a:rPr lang="en-US" smtClean="0"/>
              <a:pPr/>
              <a:t>26</a:t>
            </a:fld>
            <a:endParaRPr lang="en-US"/>
          </a:p>
        </p:txBody>
      </p:sp>
      <p:sp>
        <p:nvSpPr>
          <p:cNvPr id="8" name="TextBox 7">
            <a:extLst>
              <a:ext uri="{FF2B5EF4-FFF2-40B4-BE49-F238E27FC236}">
                <a16:creationId xmlns:a16="http://schemas.microsoft.com/office/drawing/2014/main" id="{0030C1C4-EA1B-9DC4-373B-5579515612B5}"/>
              </a:ext>
            </a:extLst>
          </p:cNvPr>
          <p:cNvSpPr txBox="1"/>
          <p:nvPr/>
        </p:nvSpPr>
        <p:spPr>
          <a:xfrm>
            <a:off x="1881353" y="364391"/>
            <a:ext cx="6778680" cy="461665"/>
          </a:xfrm>
          <a:prstGeom prst="rect">
            <a:avLst/>
          </a:prstGeom>
          <a:noFill/>
        </p:spPr>
        <p:txBody>
          <a:bodyPr wrap="square" lIns="91440" tIns="45720" rIns="91440" bIns="45720" rtlCol="0" anchor="t">
            <a:spAutoFit/>
          </a:bodyPr>
          <a:lstStyle/>
          <a:p>
            <a:r>
              <a:rPr lang="en-US" sz="2400" dirty="0">
                <a:solidFill>
                  <a:schemeClr val="accent1">
                    <a:lumMod val="40000"/>
                    <a:lumOff val="60000"/>
                  </a:schemeClr>
                </a:solidFill>
              </a:rPr>
              <a:t>Convenience Store Landscape in Michigan</a:t>
            </a:r>
          </a:p>
        </p:txBody>
      </p:sp>
      <p:pic>
        <p:nvPicPr>
          <p:cNvPr id="3" name="Picture 2" descr="A map of the world with different colored dots&#10;&#10;Description automatically generated">
            <a:extLst>
              <a:ext uri="{FF2B5EF4-FFF2-40B4-BE49-F238E27FC236}">
                <a16:creationId xmlns:a16="http://schemas.microsoft.com/office/drawing/2014/main" id="{50E0A680-D719-E1D3-BC6C-A63511659166}"/>
              </a:ext>
            </a:extLst>
          </p:cNvPr>
          <p:cNvPicPr>
            <a:picLocks noChangeAspect="1"/>
          </p:cNvPicPr>
          <p:nvPr/>
        </p:nvPicPr>
        <p:blipFill>
          <a:blip r:embed="rId2"/>
          <a:stretch>
            <a:fillRect/>
          </a:stretch>
        </p:blipFill>
        <p:spPr>
          <a:xfrm>
            <a:off x="500743" y="836334"/>
            <a:ext cx="11560630" cy="6023532"/>
          </a:xfrm>
          <a:prstGeom prst="rect">
            <a:avLst/>
          </a:prstGeom>
        </p:spPr>
      </p:pic>
      <p:sp>
        <p:nvSpPr>
          <p:cNvPr id="9" name="TextBox 8">
            <a:extLst>
              <a:ext uri="{FF2B5EF4-FFF2-40B4-BE49-F238E27FC236}">
                <a16:creationId xmlns:a16="http://schemas.microsoft.com/office/drawing/2014/main" id="{179C5830-C7F2-9813-2273-DA51BCFFD33F}"/>
              </a:ext>
            </a:extLst>
          </p:cNvPr>
          <p:cNvSpPr txBox="1"/>
          <p:nvPr/>
        </p:nvSpPr>
        <p:spPr>
          <a:xfrm>
            <a:off x="7146720" y="1137109"/>
            <a:ext cx="2579202" cy="408623"/>
          </a:xfrm>
          <a:prstGeom prst="roundRect">
            <a:avLst/>
          </a:prstGeom>
          <a:solidFill>
            <a:schemeClr val="accent3">
              <a:lumMod val="40000"/>
              <a:lumOff val="60000"/>
            </a:schemeClr>
          </a:solidFill>
          <a:ln>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Franklin Gothic Book"/>
                <a:cs typeface="Times New Roman"/>
              </a:rPr>
              <a:t>All Store Locations</a:t>
            </a:r>
            <a:endParaRPr lang="en-US" dirty="0"/>
          </a:p>
        </p:txBody>
      </p:sp>
    </p:spTree>
    <p:extLst>
      <p:ext uri="{BB962C8B-B14F-4D97-AF65-F5344CB8AC3E}">
        <p14:creationId xmlns:p14="http://schemas.microsoft.com/office/powerpoint/2010/main" val="1389892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983D3-3769-943F-7C94-F41B79CA91F2}"/>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90C9F9A0-00E9-DCF4-4EDC-D1D22D55E27F}"/>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30FE2170-073C-3614-16B9-77F604854325}"/>
              </a:ext>
            </a:extLst>
          </p:cNvPr>
          <p:cNvSpPr>
            <a:spLocks noGrp="1"/>
          </p:cNvSpPr>
          <p:nvPr>
            <p:ph type="sldNum" sz="quarter" idx="12"/>
          </p:nvPr>
        </p:nvSpPr>
        <p:spPr/>
        <p:txBody>
          <a:bodyPr/>
          <a:lstStyle/>
          <a:p>
            <a:fld id="{8A7A6979-0714-4377-B894-6BE4C2D6E202}" type="slidenum">
              <a:rPr lang="en-US" smtClean="0"/>
              <a:pPr/>
              <a:t>27</a:t>
            </a:fld>
            <a:endParaRPr lang="en-US"/>
          </a:p>
        </p:txBody>
      </p:sp>
      <p:sp>
        <p:nvSpPr>
          <p:cNvPr id="8" name="TextBox 7">
            <a:extLst>
              <a:ext uri="{FF2B5EF4-FFF2-40B4-BE49-F238E27FC236}">
                <a16:creationId xmlns:a16="http://schemas.microsoft.com/office/drawing/2014/main" id="{9D598E42-19A2-F24A-1638-60F5BA4D7EA6}"/>
              </a:ext>
            </a:extLst>
          </p:cNvPr>
          <p:cNvSpPr txBox="1"/>
          <p:nvPr/>
        </p:nvSpPr>
        <p:spPr>
          <a:xfrm>
            <a:off x="1881353" y="364391"/>
            <a:ext cx="6778680" cy="461665"/>
          </a:xfrm>
          <a:prstGeom prst="rect">
            <a:avLst/>
          </a:prstGeom>
          <a:noFill/>
        </p:spPr>
        <p:txBody>
          <a:bodyPr wrap="square" lIns="91440" tIns="45720" rIns="91440" bIns="45720" rtlCol="0" anchor="t">
            <a:spAutoFit/>
          </a:bodyPr>
          <a:lstStyle/>
          <a:p>
            <a:r>
              <a:rPr lang="en-US" sz="2400" dirty="0">
                <a:solidFill>
                  <a:schemeClr val="accent1">
                    <a:lumMod val="40000"/>
                    <a:lumOff val="60000"/>
                  </a:schemeClr>
                </a:solidFill>
              </a:rPr>
              <a:t>Convenience Store Landscape in Michigan</a:t>
            </a:r>
          </a:p>
        </p:txBody>
      </p:sp>
      <p:pic>
        <p:nvPicPr>
          <p:cNvPr id="2" name="Picture 1" descr="A map of the united states&#10;&#10;Description automatically generated">
            <a:extLst>
              <a:ext uri="{FF2B5EF4-FFF2-40B4-BE49-F238E27FC236}">
                <a16:creationId xmlns:a16="http://schemas.microsoft.com/office/drawing/2014/main" id="{7E836906-211A-C3FF-C0A1-F911CC1F6DAC}"/>
              </a:ext>
            </a:extLst>
          </p:cNvPr>
          <p:cNvPicPr>
            <a:picLocks noChangeAspect="1"/>
          </p:cNvPicPr>
          <p:nvPr/>
        </p:nvPicPr>
        <p:blipFill>
          <a:blip r:embed="rId2"/>
          <a:stretch>
            <a:fillRect/>
          </a:stretch>
        </p:blipFill>
        <p:spPr>
          <a:xfrm>
            <a:off x="500743" y="836335"/>
            <a:ext cx="11582400" cy="6023531"/>
          </a:xfrm>
          <a:prstGeom prst="rect">
            <a:avLst/>
          </a:prstGeom>
        </p:spPr>
      </p:pic>
      <p:sp>
        <p:nvSpPr>
          <p:cNvPr id="7" name="TextBox 6">
            <a:extLst>
              <a:ext uri="{FF2B5EF4-FFF2-40B4-BE49-F238E27FC236}">
                <a16:creationId xmlns:a16="http://schemas.microsoft.com/office/drawing/2014/main" id="{D930B04F-0818-E83B-1F8B-9433D21E8C90}"/>
              </a:ext>
            </a:extLst>
          </p:cNvPr>
          <p:cNvSpPr txBox="1"/>
          <p:nvPr/>
        </p:nvSpPr>
        <p:spPr>
          <a:xfrm>
            <a:off x="7146720" y="1137109"/>
            <a:ext cx="2579202" cy="408623"/>
          </a:xfrm>
          <a:prstGeom prst="roundRect">
            <a:avLst/>
          </a:prstGeom>
          <a:solidFill>
            <a:schemeClr val="accent3">
              <a:lumMod val="40000"/>
              <a:lumOff val="60000"/>
            </a:schemeClr>
          </a:solidFill>
          <a:ln>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Franklin Gothic Book"/>
                <a:cs typeface="Times New Roman"/>
              </a:rPr>
              <a:t>Meijer Express Counties</a:t>
            </a:r>
            <a:endParaRPr lang="en-US" dirty="0"/>
          </a:p>
        </p:txBody>
      </p:sp>
    </p:spTree>
    <p:extLst>
      <p:ext uri="{BB962C8B-B14F-4D97-AF65-F5344CB8AC3E}">
        <p14:creationId xmlns:p14="http://schemas.microsoft.com/office/powerpoint/2010/main" val="3485115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62ECE-E17D-87A1-4159-F0C942C3A400}"/>
            </a:ext>
          </a:extLst>
        </p:cNvPr>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703CE634-6C10-1EF7-4A58-F961F8CB2131}"/>
              </a:ext>
            </a:extLst>
          </p:cNvPr>
          <p:cNvPicPr>
            <a:picLocks noChangeAspect="1"/>
          </p:cNvPicPr>
          <p:nvPr/>
        </p:nvPicPr>
        <p:blipFill>
          <a:blip r:embed="rId2"/>
          <a:stretch>
            <a:fillRect/>
          </a:stretch>
        </p:blipFill>
        <p:spPr>
          <a:xfrm>
            <a:off x="500743" y="829137"/>
            <a:ext cx="11201400" cy="6027042"/>
          </a:xfrm>
          <a:prstGeom prst="rect">
            <a:avLst/>
          </a:prstGeom>
        </p:spPr>
      </p:pic>
      <p:sp>
        <p:nvSpPr>
          <p:cNvPr id="5" name="Date Placeholder 4">
            <a:extLst>
              <a:ext uri="{FF2B5EF4-FFF2-40B4-BE49-F238E27FC236}">
                <a16:creationId xmlns:a16="http://schemas.microsoft.com/office/drawing/2014/main" id="{D9E4462C-5C81-8227-9B2B-35D0AAFCDCF9}"/>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50334966-D716-6198-8311-91A4AC15F72F}"/>
              </a:ext>
            </a:extLst>
          </p:cNvPr>
          <p:cNvSpPr>
            <a:spLocks noGrp="1"/>
          </p:cNvSpPr>
          <p:nvPr>
            <p:ph type="sldNum" sz="quarter" idx="12"/>
          </p:nvPr>
        </p:nvSpPr>
        <p:spPr/>
        <p:txBody>
          <a:bodyPr/>
          <a:lstStyle/>
          <a:p>
            <a:fld id="{8A7A6979-0714-4377-B894-6BE4C2D6E202}" type="slidenum">
              <a:rPr lang="en-US" smtClean="0"/>
              <a:pPr/>
              <a:t>28</a:t>
            </a:fld>
            <a:endParaRPr lang="en-US"/>
          </a:p>
        </p:txBody>
      </p:sp>
      <p:sp>
        <p:nvSpPr>
          <p:cNvPr id="8" name="TextBox 7">
            <a:extLst>
              <a:ext uri="{FF2B5EF4-FFF2-40B4-BE49-F238E27FC236}">
                <a16:creationId xmlns:a16="http://schemas.microsoft.com/office/drawing/2014/main" id="{405C98EF-9926-AE1A-1ADE-17DDDA2F8699}"/>
              </a:ext>
            </a:extLst>
          </p:cNvPr>
          <p:cNvSpPr txBox="1"/>
          <p:nvPr/>
        </p:nvSpPr>
        <p:spPr>
          <a:xfrm>
            <a:off x="1881353" y="364391"/>
            <a:ext cx="6778680" cy="461665"/>
          </a:xfrm>
          <a:prstGeom prst="rect">
            <a:avLst/>
          </a:prstGeom>
          <a:noFill/>
        </p:spPr>
        <p:txBody>
          <a:bodyPr wrap="square" lIns="91440" tIns="45720" rIns="91440" bIns="45720" rtlCol="0" anchor="t">
            <a:spAutoFit/>
          </a:bodyPr>
          <a:lstStyle/>
          <a:p>
            <a:r>
              <a:rPr lang="en-US" sz="2400" dirty="0">
                <a:solidFill>
                  <a:schemeClr val="accent1">
                    <a:lumMod val="40000"/>
                    <a:lumOff val="60000"/>
                  </a:schemeClr>
                </a:solidFill>
              </a:rPr>
              <a:t>Convenience Store Landscape in Michigan</a:t>
            </a:r>
          </a:p>
        </p:txBody>
      </p:sp>
      <p:sp>
        <p:nvSpPr>
          <p:cNvPr id="7" name="TextBox 6">
            <a:extLst>
              <a:ext uri="{FF2B5EF4-FFF2-40B4-BE49-F238E27FC236}">
                <a16:creationId xmlns:a16="http://schemas.microsoft.com/office/drawing/2014/main" id="{B2CDE156-5EBA-17AA-DEB8-E1AA4D32FF35}"/>
              </a:ext>
            </a:extLst>
          </p:cNvPr>
          <p:cNvSpPr txBox="1"/>
          <p:nvPr/>
        </p:nvSpPr>
        <p:spPr>
          <a:xfrm>
            <a:off x="7146720" y="1137109"/>
            <a:ext cx="2579202" cy="408623"/>
          </a:xfrm>
          <a:prstGeom prst="roundRect">
            <a:avLst/>
          </a:prstGeom>
          <a:solidFill>
            <a:schemeClr val="accent3">
              <a:lumMod val="40000"/>
              <a:lumOff val="60000"/>
            </a:schemeClr>
          </a:solidFill>
          <a:ln>
            <a:solidFill>
              <a:schemeClr val="bg1"/>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Franklin Gothic Book"/>
                <a:cs typeface="Times New Roman"/>
              </a:rPr>
              <a:t>Competitor Counties</a:t>
            </a:r>
            <a:endParaRPr lang="en-US" dirty="0"/>
          </a:p>
        </p:txBody>
      </p:sp>
    </p:spTree>
    <p:extLst>
      <p:ext uri="{BB962C8B-B14F-4D97-AF65-F5344CB8AC3E}">
        <p14:creationId xmlns:p14="http://schemas.microsoft.com/office/powerpoint/2010/main" val="1331836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89998" y="2962552"/>
            <a:ext cx="7547389" cy="664797"/>
          </a:xfrm>
        </p:spPr>
        <p:txBody>
          <a:bodyPr/>
          <a:lstStyle/>
          <a:p>
            <a:r>
              <a:rPr lang="en-US" sz="4800" b="0" dirty="0">
                <a:latin typeface="Franklin Gothic Medium" panose="020B0603020102020204" pitchFamily="34" charset="0"/>
              </a:rPr>
              <a:t>Questions/Next Steps</a:t>
            </a: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29</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670446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54D08-689E-CC72-10D1-A34A7A724A2E}"/>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3043F5F0-1F27-EC84-B309-C0013AA7B179}"/>
              </a:ext>
            </a:extLst>
          </p:cNvPr>
          <p:cNvSpPr>
            <a:spLocks noGrp="1"/>
          </p:cNvSpPr>
          <p:nvPr>
            <p:ph type="ctrTitle"/>
          </p:nvPr>
        </p:nvSpPr>
        <p:spPr>
          <a:xfrm>
            <a:off x="2189998" y="2962552"/>
            <a:ext cx="8562085" cy="664797"/>
          </a:xfrm>
        </p:spPr>
        <p:txBody>
          <a:bodyPr/>
          <a:lstStyle/>
          <a:p>
            <a:r>
              <a:rPr lang="en-US" b="0" dirty="0">
                <a:latin typeface="Franklin Gothic Medium"/>
              </a:rPr>
              <a:t>Nearby Places</a:t>
            </a:r>
            <a:endParaRPr lang="en-US" sz="4800" b="0" dirty="0">
              <a:latin typeface="Franklin Gothic Medium" panose="020B0603020102020204" pitchFamily="34" charset="0"/>
            </a:endParaRPr>
          </a:p>
        </p:txBody>
      </p:sp>
      <p:sp>
        <p:nvSpPr>
          <p:cNvPr id="4" name="Date">
            <a:extLst>
              <a:ext uri="{FF2B5EF4-FFF2-40B4-BE49-F238E27FC236}">
                <a16:creationId xmlns:a16="http://schemas.microsoft.com/office/drawing/2014/main" id="{B76402AF-DDB9-CD16-4953-B053E5A10DBA}"/>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480A41B6-B8D1-2A15-8B24-F53F4E7F821C}"/>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544487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FCE9C-24DC-B690-99F9-455C9DEBE5CD}"/>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73766224-1FA6-4886-3AE6-B30BFBBD9F52}"/>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D36BB9A8-B218-B1EE-74F7-104C6A9FB85B}"/>
              </a:ext>
            </a:extLst>
          </p:cNvPr>
          <p:cNvSpPr>
            <a:spLocks noGrp="1"/>
          </p:cNvSpPr>
          <p:nvPr>
            <p:ph type="sldNum" sz="quarter" idx="12"/>
          </p:nvPr>
        </p:nvSpPr>
        <p:spPr/>
        <p:txBody>
          <a:bodyPr/>
          <a:lstStyle/>
          <a:p>
            <a:fld id="{8A7A6979-0714-4377-B894-6BE4C2D6E202}" type="slidenum">
              <a:rPr lang="en-US" smtClean="0"/>
              <a:pPr/>
              <a:t>30</a:t>
            </a:fld>
            <a:endParaRPr lang="en-US"/>
          </a:p>
        </p:txBody>
      </p:sp>
      <p:sp>
        <p:nvSpPr>
          <p:cNvPr id="8" name="TextBox 7">
            <a:extLst>
              <a:ext uri="{FF2B5EF4-FFF2-40B4-BE49-F238E27FC236}">
                <a16:creationId xmlns:a16="http://schemas.microsoft.com/office/drawing/2014/main" id="{472597A3-F4DF-50B6-39C8-C7269BA90C13}"/>
              </a:ext>
            </a:extLst>
          </p:cNvPr>
          <p:cNvSpPr txBox="1"/>
          <p:nvPr/>
        </p:nvSpPr>
        <p:spPr>
          <a:xfrm>
            <a:off x="1881353" y="364391"/>
            <a:ext cx="5906813" cy="461665"/>
          </a:xfrm>
          <a:prstGeom prst="rect">
            <a:avLst/>
          </a:prstGeom>
          <a:noFill/>
        </p:spPr>
        <p:txBody>
          <a:bodyPr wrap="square" lIns="91440" tIns="45720" rIns="91440" bIns="45720" rtlCol="0" anchor="t">
            <a:spAutoFit/>
          </a:bodyPr>
          <a:lstStyle/>
          <a:p>
            <a:r>
              <a:rPr lang="en-US" sz="2400" b="1" i="1">
                <a:solidFill>
                  <a:schemeClr val="tx2">
                    <a:lumMod val="75000"/>
                  </a:schemeClr>
                </a:solidFill>
              </a:rPr>
              <a:t>Questions / Next Steps</a:t>
            </a:r>
          </a:p>
        </p:txBody>
      </p:sp>
      <p:sp>
        <p:nvSpPr>
          <p:cNvPr id="3" name="TextBox 2">
            <a:extLst>
              <a:ext uri="{FF2B5EF4-FFF2-40B4-BE49-F238E27FC236}">
                <a16:creationId xmlns:a16="http://schemas.microsoft.com/office/drawing/2014/main" id="{F729F2FE-FD41-581B-6972-D926CDB40BF4}"/>
              </a:ext>
            </a:extLst>
          </p:cNvPr>
          <p:cNvSpPr txBox="1"/>
          <p:nvPr/>
        </p:nvSpPr>
        <p:spPr>
          <a:xfrm>
            <a:off x="1881352" y="1239302"/>
            <a:ext cx="9057993" cy="1477328"/>
          </a:xfrm>
          <a:prstGeom prst="rect">
            <a:avLst/>
          </a:prstGeom>
          <a:noFill/>
        </p:spPr>
        <p:txBody>
          <a:bodyPr wrap="square" lIns="91440" tIns="45720" rIns="91440" bIns="45720" anchor="t">
            <a:spAutoFit/>
          </a:bodyPr>
          <a:lstStyle/>
          <a:p>
            <a:r>
              <a:rPr lang="en-US" b="1" dirty="0">
                <a:solidFill>
                  <a:srgbClr val="1D1D1D"/>
                </a:solidFill>
                <a:latin typeface="Calibri"/>
                <a:cs typeface="Calibri"/>
              </a:rPr>
              <a:t>Questions</a:t>
            </a:r>
          </a:p>
          <a:p>
            <a:endParaRPr lang="en-US" dirty="0">
              <a:solidFill>
                <a:srgbClr val="1D1D1D"/>
              </a:solidFill>
              <a:latin typeface="Calibri"/>
              <a:cs typeface="Calibri"/>
            </a:endParaRPr>
          </a:p>
          <a:p>
            <a:pPr marL="342900" indent="-342900">
              <a:buAutoNum type="arabicPeriod"/>
            </a:pPr>
            <a:r>
              <a:rPr lang="en-US" dirty="0">
                <a:solidFill>
                  <a:srgbClr val="1D1D1D"/>
                </a:solidFill>
                <a:latin typeface="Calibri"/>
                <a:cs typeface="Calibri"/>
              </a:rPr>
              <a:t>Will we be able to use Nielson’s data?</a:t>
            </a:r>
            <a:endParaRPr lang="en-US" sz="1800" b="0" i="0" u="none" strike="noStrike" dirty="0">
              <a:solidFill>
                <a:srgbClr val="1D1D1D"/>
              </a:solidFill>
              <a:effectLst/>
              <a:latin typeface="Calibri" panose="020F0502020204030204" pitchFamily="34" charset="0"/>
              <a:cs typeface="Calibri"/>
            </a:endParaRPr>
          </a:p>
          <a:p>
            <a:pPr marL="342900" indent="-342900">
              <a:buAutoNum type="arabicPeriod"/>
            </a:pPr>
            <a:r>
              <a:rPr lang="en-US" dirty="0">
                <a:solidFill>
                  <a:srgbClr val="1D1D1D"/>
                </a:solidFill>
                <a:latin typeface="Calibri"/>
                <a:cs typeface="Calibri"/>
              </a:rPr>
              <a:t>What are some of the other features that should be considered relevant? Does Meijer have a preference?</a:t>
            </a:r>
            <a:endParaRPr lang="en-US" dirty="0">
              <a:solidFill>
                <a:srgbClr val="1D1D1D"/>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FAABA64-5AC5-3501-C25D-3A42864E58C3}"/>
              </a:ext>
            </a:extLst>
          </p:cNvPr>
          <p:cNvSpPr txBox="1"/>
          <p:nvPr/>
        </p:nvSpPr>
        <p:spPr>
          <a:xfrm>
            <a:off x="1881351" y="3176004"/>
            <a:ext cx="9057993" cy="1754326"/>
          </a:xfrm>
          <a:prstGeom prst="rect">
            <a:avLst/>
          </a:prstGeom>
          <a:noFill/>
        </p:spPr>
        <p:txBody>
          <a:bodyPr wrap="square" lIns="91440" tIns="45720" rIns="91440" bIns="45720" anchor="t">
            <a:spAutoFit/>
          </a:bodyPr>
          <a:lstStyle/>
          <a:p>
            <a:r>
              <a:rPr lang="en-US" b="1" dirty="0">
                <a:solidFill>
                  <a:srgbClr val="1D1D1D"/>
                </a:solidFill>
                <a:latin typeface="Calibri"/>
                <a:cs typeface="Calibri"/>
              </a:rPr>
              <a:t>Next Steps</a:t>
            </a:r>
          </a:p>
          <a:p>
            <a:pPr marL="342900" indent="-342900">
              <a:buAutoNum type="alphaUcPeriod"/>
            </a:pPr>
            <a:endParaRPr lang="en-US" dirty="0">
              <a:solidFill>
                <a:srgbClr val="1D1D1D"/>
              </a:solidFill>
              <a:latin typeface="Calibri"/>
              <a:cs typeface="Calibri"/>
            </a:endParaRPr>
          </a:p>
          <a:p>
            <a:pPr marL="342900" indent="-342900">
              <a:buAutoNum type="alphaUcPeriod"/>
            </a:pPr>
            <a:r>
              <a:rPr lang="en-US" dirty="0">
                <a:solidFill>
                  <a:srgbClr val="1D1D1D"/>
                </a:solidFill>
                <a:latin typeface="Calibri"/>
                <a:cs typeface="Calibri"/>
              </a:rPr>
              <a:t>Building a master dataset by combining data points from different features and assigning them to each of the location IDs (latitude &amp; longitude</a:t>
            </a:r>
            <a:r>
              <a:rPr lang="en-US">
                <a:solidFill>
                  <a:srgbClr val="1D1D1D"/>
                </a:solidFill>
                <a:latin typeface="Calibri"/>
                <a:cs typeface="Calibri"/>
              </a:rPr>
              <a:t>)</a:t>
            </a:r>
            <a:endParaRPr lang="en-US" dirty="0">
              <a:solidFill>
                <a:srgbClr val="1D1D1D"/>
              </a:solidFill>
              <a:latin typeface="Calibri"/>
              <a:cs typeface="Calibri"/>
            </a:endParaRPr>
          </a:p>
          <a:p>
            <a:pPr marL="342900" indent="-342900">
              <a:buAutoNum type="alphaUcPeriod"/>
            </a:pPr>
            <a:r>
              <a:rPr lang="en-US" dirty="0"/>
              <a:t>Determine a scoring system for each of the factors</a:t>
            </a:r>
            <a:endParaRPr lang="en-US" dirty="0">
              <a:solidFill>
                <a:srgbClr val="1D1D1D"/>
              </a:solidFill>
              <a:latin typeface="Calibri"/>
              <a:cs typeface="Calibri"/>
            </a:endParaRPr>
          </a:p>
          <a:p>
            <a:pPr marL="342900" indent="-342900">
              <a:buAutoNum type="alphaUcPeriod"/>
            </a:pPr>
            <a:r>
              <a:rPr lang="en-US" dirty="0">
                <a:solidFill>
                  <a:srgbClr val="1D1D1D"/>
                </a:solidFill>
                <a:latin typeface="Calibri"/>
                <a:cs typeface="Calibri"/>
              </a:rPr>
              <a:t>Explore other relevant features that would help in building the scoring algorithm</a:t>
            </a:r>
          </a:p>
        </p:txBody>
      </p:sp>
    </p:spTree>
    <p:extLst>
      <p:ext uri="{BB962C8B-B14F-4D97-AF65-F5344CB8AC3E}">
        <p14:creationId xmlns:p14="http://schemas.microsoft.com/office/powerpoint/2010/main" val="2174919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89998" y="2962552"/>
            <a:ext cx="7547389" cy="664797"/>
          </a:xfrm>
        </p:spPr>
        <p:txBody>
          <a:bodyPr/>
          <a:lstStyle/>
          <a:p>
            <a:r>
              <a:rPr lang="en-US" sz="4800" b="0">
                <a:latin typeface="Franklin Gothic Medium" panose="020B0603020102020204" pitchFamily="34" charset="0"/>
              </a:rPr>
              <a:t>THANK YOU</a:t>
            </a: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31</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2856217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189998" y="2962552"/>
            <a:ext cx="7547389" cy="664797"/>
          </a:xfrm>
        </p:spPr>
        <p:txBody>
          <a:bodyPr/>
          <a:lstStyle/>
          <a:p>
            <a:r>
              <a:rPr lang="en-US" sz="4800" b="0" dirty="0">
                <a:latin typeface="Franklin Gothic Medium" panose="020B0603020102020204" pitchFamily="34" charset="0"/>
              </a:rPr>
              <a:t>Appendix</a:t>
            </a: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32</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577117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AFCE9C-24DC-B690-99F9-455C9DEBE5CD}"/>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73766224-1FA6-4886-3AE6-B30BFBBD9F52}"/>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D36BB9A8-B218-B1EE-74F7-104C6A9FB85B}"/>
              </a:ext>
            </a:extLst>
          </p:cNvPr>
          <p:cNvSpPr>
            <a:spLocks noGrp="1"/>
          </p:cNvSpPr>
          <p:nvPr>
            <p:ph type="sldNum" sz="quarter" idx="12"/>
          </p:nvPr>
        </p:nvSpPr>
        <p:spPr/>
        <p:txBody>
          <a:bodyPr/>
          <a:lstStyle/>
          <a:p>
            <a:fld id="{8A7A6979-0714-4377-B894-6BE4C2D6E202}" type="slidenum">
              <a:rPr lang="en-US" smtClean="0"/>
              <a:pPr/>
              <a:t>33</a:t>
            </a:fld>
            <a:endParaRPr lang="en-US"/>
          </a:p>
        </p:txBody>
      </p:sp>
      <p:sp>
        <p:nvSpPr>
          <p:cNvPr id="8" name="TextBox 7">
            <a:extLst>
              <a:ext uri="{FF2B5EF4-FFF2-40B4-BE49-F238E27FC236}">
                <a16:creationId xmlns:a16="http://schemas.microsoft.com/office/drawing/2014/main" id="{472597A3-F4DF-50B6-39C8-C7269BA90C13}"/>
              </a:ext>
            </a:extLst>
          </p:cNvPr>
          <p:cNvSpPr txBox="1"/>
          <p:nvPr/>
        </p:nvSpPr>
        <p:spPr>
          <a:xfrm>
            <a:off x="1881352" y="364391"/>
            <a:ext cx="9599883" cy="461665"/>
          </a:xfrm>
          <a:prstGeom prst="rect">
            <a:avLst/>
          </a:prstGeom>
          <a:noFill/>
        </p:spPr>
        <p:txBody>
          <a:bodyPr wrap="square" lIns="91440" tIns="45720" rIns="91440" bIns="45720" rtlCol="0" anchor="t">
            <a:spAutoFit/>
          </a:bodyPr>
          <a:lstStyle/>
          <a:p>
            <a:r>
              <a:rPr lang="en-US" sz="2400" b="1" i="1" dirty="0">
                <a:solidFill>
                  <a:schemeClr val="tx2">
                    <a:lumMod val="75000"/>
                  </a:schemeClr>
                </a:solidFill>
              </a:rPr>
              <a:t>Reference Material: Research Paper Publication</a:t>
            </a:r>
          </a:p>
        </p:txBody>
      </p:sp>
      <p:pic>
        <p:nvPicPr>
          <p:cNvPr id="3" name="Picture 2">
            <a:extLst>
              <a:ext uri="{FF2B5EF4-FFF2-40B4-BE49-F238E27FC236}">
                <a16:creationId xmlns:a16="http://schemas.microsoft.com/office/drawing/2014/main" id="{9E93D4FE-0DF3-90A4-74A3-18C9FBE13952}"/>
              </a:ext>
            </a:extLst>
          </p:cNvPr>
          <p:cNvPicPr>
            <a:picLocks noChangeAspect="1"/>
          </p:cNvPicPr>
          <p:nvPr/>
        </p:nvPicPr>
        <p:blipFill>
          <a:blip r:embed="rId3"/>
          <a:stretch>
            <a:fillRect/>
          </a:stretch>
        </p:blipFill>
        <p:spPr>
          <a:xfrm>
            <a:off x="3222488" y="1744394"/>
            <a:ext cx="5747023" cy="3369211"/>
          </a:xfrm>
          <a:prstGeom prst="rect">
            <a:avLst/>
          </a:prstGeom>
        </p:spPr>
      </p:pic>
    </p:spTree>
    <p:extLst>
      <p:ext uri="{BB962C8B-B14F-4D97-AF65-F5344CB8AC3E}">
        <p14:creationId xmlns:p14="http://schemas.microsoft.com/office/powerpoint/2010/main" val="1358049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A37D1CB-6C99-217E-1B3D-D8B8EED4D188}"/>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DB516BA-3B97-39F3-01E8-6F37E79000E6}"/>
              </a:ext>
            </a:extLst>
          </p:cNvPr>
          <p:cNvGraphicFramePr>
            <a:graphicFrameLocks noGrp="1"/>
          </p:cNvGraphicFramePr>
          <p:nvPr>
            <p:extLst>
              <p:ext uri="{D42A27DB-BD31-4B8C-83A1-F6EECF244321}">
                <p14:modId xmlns:p14="http://schemas.microsoft.com/office/powerpoint/2010/main" val="576953519"/>
              </p:ext>
            </p:extLst>
          </p:nvPr>
        </p:nvGraphicFramePr>
        <p:xfrm>
          <a:off x="510988" y="3325905"/>
          <a:ext cx="11164465" cy="2863599"/>
        </p:xfrm>
        <a:graphic>
          <a:graphicData uri="http://schemas.openxmlformats.org/drawingml/2006/table">
            <a:tbl>
              <a:tblPr firstRow="1" bandRow="1">
                <a:tableStyleId>{2D5ABB26-0587-4C30-8999-92F81FD0307C}</a:tableStyleId>
              </a:tblPr>
              <a:tblGrid>
                <a:gridCol w="2232893">
                  <a:extLst>
                    <a:ext uri="{9D8B030D-6E8A-4147-A177-3AD203B41FA5}">
                      <a16:colId xmlns:a16="http://schemas.microsoft.com/office/drawing/2014/main" val="786339459"/>
                    </a:ext>
                  </a:extLst>
                </a:gridCol>
                <a:gridCol w="2232893">
                  <a:extLst>
                    <a:ext uri="{9D8B030D-6E8A-4147-A177-3AD203B41FA5}">
                      <a16:colId xmlns:a16="http://schemas.microsoft.com/office/drawing/2014/main" val="656393386"/>
                    </a:ext>
                  </a:extLst>
                </a:gridCol>
                <a:gridCol w="2232893">
                  <a:extLst>
                    <a:ext uri="{9D8B030D-6E8A-4147-A177-3AD203B41FA5}">
                      <a16:colId xmlns:a16="http://schemas.microsoft.com/office/drawing/2014/main" val="1332998529"/>
                    </a:ext>
                  </a:extLst>
                </a:gridCol>
                <a:gridCol w="2232893">
                  <a:extLst>
                    <a:ext uri="{9D8B030D-6E8A-4147-A177-3AD203B41FA5}">
                      <a16:colId xmlns:a16="http://schemas.microsoft.com/office/drawing/2014/main" val="3736788375"/>
                    </a:ext>
                  </a:extLst>
                </a:gridCol>
                <a:gridCol w="2232893">
                  <a:extLst>
                    <a:ext uri="{9D8B030D-6E8A-4147-A177-3AD203B41FA5}">
                      <a16:colId xmlns:a16="http://schemas.microsoft.com/office/drawing/2014/main" val="1994074271"/>
                    </a:ext>
                  </a:extLst>
                </a:gridCol>
              </a:tblGrid>
              <a:tr h="646747">
                <a:tc>
                  <a:txBody>
                    <a:bodyPr/>
                    <a:lstStyle/>
                    <a:p>
                      <a:pPr lvl="0" algn="ctr">
                        <a:lnSpc>
                          <a:spcPct val="100000"/>
                        </a:lnSpc>
                        <a:spcBef>
                          <a:spcPts val="0"/>
                        </a:spcBef>
                        <a:spcAft>
                          <a:spcPts val="0"/>
                        </a:spcAft>
                        <a:buNone/>
                      </a:pPr>
                      <a:r>
                        <a:rPr lang="en-US" sz="1800" b="1" u="none" strike="noStrike" noProof="0" dirty="0">
                          <a:solidFill>
                            <a:srgbClr val="000000"/>
                          </a:solidFill>
                        </a:rPr>
                        <a:t>Harshraj Jadeja</a:t>
                      </a:r>
                      <a:endParaRPr lang="en-GB" sz="1800" b="1" u="none" strike="noStrike" noProof="0" dirty="0">
                        <a:solidFill>
                          <a:srgbClr val="000000"/>
                        </a:solidFill>
                      </a:endParaRPr>
                    </a:p>
                  </a:txBody>
                  <a:tcPr/>
                </a:tc>
                <a:tc>
                  <a:txBody>
                    <a:bodyPr/>
                    <a:lstStyle/>
                    <a:p>
                      <a:pPr marL="0" marR="0" lvl="0" indent="0" algn="ctr">
                        <a:lnSpc>
                          <a:spcPct val="100000"/>
                        </a:lnSpc>
                        <a:spcBef>
                          <a:spcPts val="0"/>
                        </a:spcBef>
                        <a:spcAft>
                          <a:spcPts val="0"/>
                        </a:spcAft>
                        <a:buNone/>
                      </a:pPr>
                      <a:r>
                        <a:rPr lang="en-GB" b="1"/>
                        <a:t>Srinija S</a:t>
                      </a:r>
                    </a:p>
                  </a:txBody>
                  <a:tcPr/>
                </a:tc>
                <a:tc>
                  <a:txBody>
                    <a:bodyPr/>
                    <a:lstStyle/>
                    <a:p>
                      <a:pPr lvl="0" algn="ctr">
                        <a:lnSpc>
                          <a:spcPct val="100000"/>
                        </a:lnSpc>
                        <a:spcBef>
                          <a:spcPts val="0"/>
                        </a:spcBef>
                        <a:spcAft>
                          <a:spcPts val="0"/>
                        </a:spcAft>
                        <a:buNone/>
                      </a:pPr>
                      <a:r>
                        <a:rPr lang="en-GB" sz="1800" b="1" u="none" strike="noStrike" noProof="0">
                          <a:solidFill>
                            <a:srgbClr val="000000"/>
                          </a:solidFill>
                        </a:rPr>
                        <a:t>Veda Samhitha Alluri</a:t>
                      </a:r>
                    </a:p>
                  </a:txBody>
                  <a:tcPr/>
                </a:tc>
                <a:tc>
                  <a:txBody>
                    <a:bodyPr/>
                    <a:lstStyle/>
                    <a:p>
                      <a:pPr lvl="0" algn="ctr">
                        <a:lnSpc>
                          <a:spcPct val="100000"/>
                        </a:lnSpc>
                        <a:spcBef>
                          <a:spcPts val="0"/>
                        </a:spcBef>
                        <a:spcAft>
                          <a:spcPts val="0"/>
                        </a:spcAft>
                        <a:buNone/>
                      </a:pPr>
                      <a:r>
                        <a:rPr lang="en-GB" sz="1800" b="1" u="none" strike="noStrike" noProof="0">
                          <a:solidFill>
                            <a:srgbClr val="000000"/>
                          </a:solidFill>
                        </a:rPr>
                        <a:t>Husam Saleh</a:t>
                      </a:r>
                      <a:endParaRPr lang="en-GB" sz="1800" b="1" u="none" strike="noStrike" noProof="0" err="1">
                        <a:solidFill>
                          <a:srgbClr val="000000"/>
                        </a:solidFill>
                      </a:endParaRPr>
                    </a:p>
                  </a:txBody>
                  <a:tcPr/>
                </a:tc>
                <a:tc>
                  <a:txBody>
                    <a:bodyPr/>
                    <a:lstStyle/>
                    <a:p>
                      <a:pPr lvl="0" algn="ctr">
                        <a:lnSpc>
                          <a:spcPct val="100000"/>
                        </a:lnSpc>
                        <a:spcBef>
                          <a:spcPts val="0"/>
                        </a:spcBef>
                        <a:spcAft>
                          <a:spcPts val="0"/>
                        </a:spcAft>
                        <a:buNone/>
                      </a:pPr>
                      <a:r>
                        <a:rPr lang="en-GB" sz="1800" b="1" u="none" strike="noStrike" noProof="0">
                          <a:solidFill>
                            <a:srgbClr val="000000"/>
                          </a:solidFill>
                        </a:rPr>
                        <a:t>Shubhankar Bhajekar</a:t>
                      </a:r>
                      <a:endParaRPr lang="en-GB" sz="1800" b="1" u="none" strike="noStrike" noProof="0" err="1">
                        <a:solidFill>
                          <a:srgbClr val="000000"/>
                        </a:solidFill>
                      </a:endParaRPr>
                    </a:p>
                  </a:txBody>
                  <a:tcPr/>
                </a:tc>
                <a:extLst>
                  <a:ext uri="{0D108BD9-81ED-4DB2-BD59-A6C34878D82A}">
                    <a16:rowId xmlns:a16="http://schemas.microsoft.com/office/drawing/2014/main" val="936400178"/>
                  </a:ext>
                </a:extLst>
              </a:tr>
              <a:tr h="646747">
                <a:tc>
                  <a:txBody>
                    <a:bodyPr/>
                    <a:lstStyle/>
                    <a:p>
                      <a:pPr marL="0" marR="0" lvl="0" indent="0" algn="ctr">
                        <a:lnSpc>
                          <a:spcPct val="100000"/>
                        </a:lnSpc>
                        <a:spcBef>
                          <a:spcPts val="0"/>
                        </a:spcBef>
                        <a:spcAft>
                          <a:spcPts val="0"/>
                        </a:spcAft>
                        <a:buNone/>
                      </a:pPr>
                      <a:r>
                        <a:rPr lang="en-US" sz="1200" u="none" strike="noStrike" kern="1200" noProof="0" dirty="0">
                          <a:solidFill>
                            <a:srgbClr val="000000"/>
                          </a:solidFill>
                        </a:rPr>
                        <a:t>Data science consultant with 4.5 years of analytical experience in retail, healthcare and telecom industry</a:t>
                      </a:r>
                    </a:p>
                  </a:txBody>
                  <a:tcPr/>
                </a:tc>
                <a:tc>
                  <a:txBody>
                    <a:bodyPr/>
                    <a:lstStyle/>
                    <a:p>
                      <a:pPr lvl="0" algn="ctr">
                        <a:lnSpc>
                          <a:spcPct val="100000"/>
                        </a:lnSpc>
                        <a:spcBef>
                          <a:spcPts val="0"/>
                        </a:spcBef>
                        <a:spcAft>
                          <a:spcPts val="0"/>
                        </a:spcAft>
                        <a:buNone/>
                      </a:pPr>
                      <a:r>
                        <a:rPr lang="en-GB" sz="1200" u="none" strike="noStrike" kern="1200" noProof="0">
                          <a:solidFill>
                            <a:srgbClr val="000000"/>
                          </a:solidFill>
                          <a:latin typeface="+mn-lt"/>
                          <a:ea typeface="+mn-ea"/>
                          <a:cs typeface="+mn-cs"/>
                        </a:rPr>
                        <a:t>Data Engineer with 4 years of experience in ETL and analytics in the banking industry</a:t>
                      </a:r>
                    </a:p>
                  </a:txBody>
                  <a:tcPr/>
                </a:tc>
                <a:tc>
                  <a:txBody>
                    <a:bodyPr/>
                    <a:lstStyle/>
                    <a:p>
                      <a:pPr lvl="0" algn="ctr">
                        <a:lnSpc>
                          <a:spcPct val="100000"/>
                        </a:lnSpc>
                        <a:spcBef>
                          <a:spcPts val="0"/>
                        </a:spcBef>
                        <a:spcAft>
                          <a:spcPts val="0"/>
                        </a:spcAft>
                        <a:buNone/>
                      </a:pPr>
                      <a:r>
                        <a:rPr lang="en-GB" sz="1200" b="0" i="0" u="none" strike="noStrike" kern="1200" noProof="0">
                          <a:solidFill>
                            <a:srgbClr val="374151"/>
                          </a:solidFill>
                        </a:rPr>
                        <a:t>Data Consultant with 3+ years of experience, skilled in data migration, performance optimization, and compliance. </a:t>
                      </a:r>
                    </a:p>
                  </a:txBody>
                  <a:tcPr/>
                </a:tc>
                <a:tc>
                  <a:txBody>
                    <a:bodyPr/>
                    <a:lstStyle/>
                    <a:p>
                      <a:pPr lvl="0" algn="ctr">
                        <a:lnSpc>
                          <a:spcPct val="100000"/>
                        </a:lnSpc>
                        <a:spcBef>
                          <a:spcPts val="0"/>
                        </a:spcBef>
                        <a:spcAft>
                          <a:spcPts val="0"/>
                        </a:spcAft>
                        <a:buNone/>
                      </a:pPr>
                      <a:r>
                        <a:rPr lang="en-US" sz="1200" b="0" i="0" u="none" strike="noStrike" kern="1200" noProof="0">
                          <a:solidFill>
                            <a:srgbClr val="000000"/>
                          </a:solidFill>
                          <a:latin typeface="Franklin Gothic Book"/>
                        </a:rPr>
                        <a:t>Aspiring Data Consultant with analytical experience in public sector and finance industry </a:t>
                      </a:r>
                      <a:endParaRPr lang="en-US"/>
                    </a:p>
                    <a:p>
                      <a:pPr lvl="0" algn="ctr">
                        <a:buNone/>
                      </a:pPr>
                      <a:endParaRPr lang="en-US" sz="1200" u="none" strike="noStrike" kern="1200">
                        <a:solidFill>
                          <a:srgbClr val="000000"/>
                        </a:solidFill>
                      </a:endParaRPr>
                    </a:p>
                  </a:txBody>
                  <a:tcPr/>
                </a:tc>
                <a:tc>
                  <a:txBody>
                    <a:bodyPr/>
                    <a:lstStyle/>
                    <a:p>
                      <a:pPr lvl="0" algn="ctr">
                        <a:lnSpc>
                          <a:spcPct val="100000"/>
                        </a:lnSpc>
                        <a:spcBef>
                          <a:spcPts val="0"/>
                        </a:spcBef>
                        <a:spcAft>
                          <a:spcPts val="0"/>
                        </a:spcAft>
                        <a:buNone/>
                      </a:pPr>
                      <a:r>
                        <a:rPr lang="en-GB" sz="1200" u="none" strike="noStrike" kern="1200" noProof="0">
                          <a:solidFill>
                            <a:srgbClr val="000000"/>
                          </a:solidFill>
                        </a:rPr>
                        <a:t>Business Analytics student with 2.5 years of experience in construction and real estate. </a:t>
                      </a:r>
                    </a:p>
                  </a:txBody>
                  <a:tcPr/>
                </a:tc>
                <a:extLst>
                  <a:ext uri="{0D108BD9-81ED-4DB2-BD59-A6C34878D82A}">
                    <a16:rowId xmlns:a16="http://schemas.microsoft.com/office/drawing/2014/main" val="1503453582"/>
                  </a:ext>
                </a:extLst>
              </a:tr>
              <a:tr h="564265">
                <a:tc>
                  <a:txBody>
                    <a:bodyPr/>
                    <a:lstStyle/>
                    <a:p>
                      <a:pPr lvl="0" algn="ctr">
                        <a:lnSpc>
                          <a:spcPct val="100000"/>
                        </a:lnSpc>
                        <a:spcBef>
                          <a:spcPts val="0"/>
                        </a:spcBef>
                        <a:spcAft>
                          <a:spcPts val="0"/>
                        </a:spcAft>
                        <a:buNone/>
                      </a:pPr>
                      <a:r>
                        <a:rPr lang="en-US" sz="1200" u="none" strike="noStrike" noProof="0" dirty="0">
                          <a:hlinkClick r:id="rId3"/>
                        </a:rPr>
                        <a:t>hjadeja@purdue.edu</a:t>
                      </a:r>
                      <a:endParaRPr lang="en-GB" sz="1200" u="none" strike="noStrike" noProof="0" dirty="0">
                        <a:solidFill>
                          <a:srgbClr val="000000"/>
                        </a:solidFill>
                      </a:endParaRPr>
                    </a:p>
                  </a:txBody>
                  <a:tcPr/>
                </a:tc>
                <a:tc>
                  <a:txBody>
                    <a:bodyPr/>
                    <a:lstStyle/>
                    <a:p>
                      <a:pPr lvl="0" algn="ctr">
                        <a:lnSpc>
                          <a:spcPct val="100000"/>
                        </a:lnSpc>
                        <a:spcBef>
                          <a:spcPts val="0"/>
                        </a:spcBef>
                        <a:spcAft>
                          <a:spcPts val="0"/>
                        </a:spcAft>
                        <a:buNone/>
                      </a:pPr>
                      <a:r>
                        <a:rPr lang="en-GB" sz="1200" u="none" strike="noStrike" kern="1200" noProof="0">
                          <a:solidFill>
                            <a:schemeClr val="tx1"/>
                          </a:solidFill>
                          <a:latin typeface="+mn-lt"/>
                          <a:ea typeface="+mn-ea"/>
                          <a:cs typeface="+mn-cs"/>
                          <a:hlinkClick r:id="rId4">
                            <a:extLst>
                              <a:ext uri="{A12FA001-AC4F-418D-AE19-62706E023703}">
                                <ahyp:hlinkClr xmlns:ahyp="http://schemas.microsoft.com/office/drawing/2018/hyperlinkcolor" val="tx"/>
                              </a:ext>
                            </a:extLst>
                          </a:hlinkClick>
                        </a:rPr>
                        <a:t>ssrimami@purdue.edu</a:t>
                      </a:r>
                      <a:endParaRPr lang="en-US" sz="1200" u="none" strike="noStrike" kern="1200">
                        <a:solidFill>
                          <a:schemeClr val="tx1"/>
                        </a:solidFill>
                        <a:latin typeface="+mn-lt"/>
                        <a:ea typeface="+mn-ea"/>
                        <a:cs typeface="+mn-cs"/>
                      </a:endParaRPr>
                    </a:p>
                    <a:p>
                      <a:pPr lvl="0" algn="ctr">
                        <a:lnSpc>
                          <a:spcPct val="100000"/>
                        </a:lnSpc>
                        <a:spcBef>
                          <a:spcPts val="0"/>
                        </a:spcBef>
                        <a:spcAft>
                          <a:spcPts val="0"/>
                        </a:spcAft>
                        <a:buNone/>
                      </a:pPr>
                      <a:endParaRPr lang="en-US"/>
                    </a:p>
                  </a:txBody>
                  <a:tcPr/>
                </a:tc>
                <a:tc>
                  <a:txBody>
                    <a:bodyPr/>
                    <a:lstStyle/>
                    <a:p>
                      <a:pPr lvl="0" algn="ctr">
                        <a:lnSpc>
                          <a:spcPct val="100000"/>
                        </a:lnSpc>
                        <a:spcBef>
                          <a:spcPts val="0"/>
                        </a:spcBef>
                        <a:spcAft>
                          <a:spcPts val="0"/>
                        </a:spcAft>
                        <a:buNone/>
                      </a:pPr>
                      <a:r>
                        <a:rPr lang="en-GB" sz="1200" u="none" strike="noStrike" noProof="0">
                          <a:solidFill>
                            <a:srgbClr val="000000"/>
                          </a:solidFill>
                        </a:rPr>
                        <a:t>alluriv@purdue.edu</a:t>
                      </a:r>
                      <a:endParaRPr lang="en-GB" sz="1200" u="none" strike="noStrike" noProof="0" dirty="0">
                        <a:solidFill>
                          <a:srgbClr val="000000"/>
                        </a:solidFill>
                      </a:endParaRPr>
                    </a:p>
                  </a:txBody>
                  <a:tcPr/>
                </a:tc>
                <a:tc>
                  <a:txBody>
                    <a:bodyPr/>
                    <a:lstStyle/>
                    <a:p>
                      <a:pPr lvl="0" algn="ctr">
                        <a:lnSpc>
                          <a:spcPct val="100000"/>
                        </a:lnSpc>
                        <a:spcBef>
                          <a:spcPts val="0"/>
                        </a:spcBef>
                        <a:spcAft>
                          <a:spcPts val="0"/>
                        </a:spcAft>
                        <a:buNone/>
                      </a:pPr>
                      <a:r>
                        <a:rPr lang="en-US" sz="1200" b="0" i="0" u="sng" strike="noStrike" noProof="0">
                          <a:solidFill>
                            <a:srgbClr val="000000"/>
                          </a:solidFill>
                          <a:latin typeface="Franklin Gothic Book"/>
                          <a:hlinkClick r:id="rId5"/>
                        </a:rPr>
                        <a:t>hasaleh@purdue.edu</a:t>
                      </a:r>
                      <a:endParaRPr lang="en-US"/>
                    </a:p>
                    <a:p>
                      <a:pPr lvl="0" algn="ctr">
                        <a:buNone/>
                      </a:pPr>
                      <a:endParaRPr lang="en-US" sz="1200"/>
                    </a:p>
                  </a:txBody>
                  <a:tcPr/>
                </a:tc>
                <a:tc>
                  <a:txBody>
                    <a:bodyPr/>
                    <a:lstStyle/>
                    <a:p>
                      <a:pPr lvl="0" algn="ctr">
                        <a:buNone/>
                      </a:pPr>
                      <a:r>
                        <a:rPr lang="en-US" sz="1200"/>
                        <a:t>Sbhajeka@purdue.edu</a:t>
                      </a:r>
                    </a:p>
                  </a:txBody>
                  <a:tcPr/>
                </a:tc>
                <a:extLst>
                  <a:ext uri="{0D108BD9-81ED-4DB2-BD59-A6C34878D82A}">
                    <a16:rowId xmlns:a16="http://schemas.microsoft.com/office/drawing/2014/main" val="215552019"/>
                  </a:ext>
                </a:extLst>
              </a:tr>
              <a:tr h="646747">
                <a:tc>
                  <a:txBody>
                    <a:bodyPr/>
                    <a:lstStyle/>
                    <a:p>
                      <a:pPr lvl="0" algn="ctr">
                        <a:lnSpc>
                          <a:spcPct val="100000"/>
                        </a:lnSpc>
                        <a:spcBef>
                          <a:spcPts val="0"/>
                        </a:spcBef>
                        <a:spcAft>
                          <a:spcPts val="0"/>
                        </a:spcAft>
                        <a:buNone/>
                      </a:pPr>
                      <a:r>
                        <a:rPr lang="en-US" sz="1200" u="none" strike="noStrike" noProof="0" dirty="0">
                          <a:hlinkClick r:id="rId6"/>
                        </a:rPr>
                        <a:t>https://www.linkedin.com/in/Harshraj-jadeja/</a:t>
                      </a:r>
                      <a:endParaRPr lang="en-GB" sz="1200" u="none" strike="noStrike" noProof="0" dirty="0">
                        <a:solidFill>
                          <a:srgbClr val="000000"/>
                        </a:solidFill>
                      </a:endParaRPr>
                    </a:p>
                  </a:txBody>
                  <a:tcPr/>
                </a:tc>
                <a:tc>
                  <a:txBody>
                    <a:bodyPr/>
                    <a:lstStyle/>
                    <a:p>
                      <a:pPr marL="0" marR="0" lvl="0" indent="0" algn="ctr">
                        <a:lnSpc>
                          <a:spcPct val="100000"/>
                        </a:lnSpc>
                        <a:spcBef>
                          <a:spcPts val="0"/>
                        </a:spcBef>
                        <a:spcAft>
                          <a:spcPts val="0"/>
                        </a:spcAft>
                        <a:buNone/>
                      </a:pPr>
                      <a:r>
                        <a:rPr lang="en-GB" sz="1200" u="none" strike="noStrike" kern="1200" noProof="0">
                          <a:solidFill>
                            <a:schemeClr val="tx1"/>
                          </a:solidFill>
                          <a:latin typeface="+mn-lt"/>
                          <a:ea typeface="+mn-ea"/>
                          <a:cs typeface="+mn-cs"/>
                          <a:hlinkClick r:id="rId7">
                            <a:extLst>
                              <a:ext uri="{A12FA001-AC4F-418D-AE19-62706E023703}">
                                <ahyp:hlinkClr xmlns:ahyp="http://schemas.microsoft.com/office/drawing/2018/hyperlinkcolor" val="tx"/>
                              </a:ext>
                            </a:extLst>
                          </a:hlinkClick>
                        </a:rPr>
                        <a:t>www.linkedin.com/in/srinija-s</a:t>
                      </a:r>
                      <a:endParaRPr lang="en-US" sz="1200" u="none" strike="noStrike" kern="1200">
                        <a:solidFill>
                          <a:schemeClr val="tx1"/>
                        </a:solidFill>
                        <a:latin typeface="+mn-lt"/>
                        <a:ea typeface="+mn-ea"/>
                        <a:cs typeface="+mn-cs"/>
                      </a:endParaRPr>
                    </a:p>
                  </a:txBody>
                  <a:tcPr/>
                </a:tc>
                <a:tc>
                  <a:txBody>
                    <a:bodyPr/>
                    <a:lstStyle/>
                    <a:p>
                      <a:pPr marL="0" marR="0" lvl="0" indent="0" algn="ctr">
                        <a:lnSpc>
                          <a:spcPct val="100000"/>
                        </a:lnSpc>
                        <a:spcBef>
                          <a:spcPts val="0"/>
                        </a:spcBef>
                        <a:spcAft>
                          <a:spcPts val="0"/>
                        </a:spcAft>
                        <a:buNone/>
                      </a:pPr>
                      <a:r>
                        <a:rPr lang="en-IN" sz="1200" b="0" i="0" u="none" strike="noStrike" noProof="0">
                          <a:solidFill>
                            <a:srgbClr val="000000"/>
                          </a:solidFill>
                          <a:latin typeface="Franklin Gothic Book"/>
                          <a:hlinkClick r:id="rId8"/>
                        </a:rPr>
                        <a:t>www.linkedin.com/in/veda-samhitha-alluri</a:t>
                      </a:r>
                      <a:endParaRPr lang="en-IN" sz="1200" b="0" i="0" u="none" strike="noStrike" noProof="0">
                        <a:solidFill>
                          <a:srgbClr val="000000"/>
                        </a:solidFill>
                        <a:latin typeface="Franklin Gothic Book"/>
                      </a:endParaRPr>
                    </a:p>
                  </a:txBody>
                  <a:tcPr/>
                </a:tc>
                <a:tc>
                  <a:txBody>
                    <a:bodyPr/>
                    <a:lstStyle/>
                    <a:p>
                      <a:pPr lvl="0" algn="ctr">
                        <a:lnSpc>
                          <a:spcPct val="100000"/>
                        </a:lnSpc>
                        <a:spcBef>
                          <a:spcPts val="0"/>
                        </a:spcBef>
                        <a:spcAft>
                          <a:spcPts val="0"/>
                        </a:spcAft>
                        <a:buNone/>
                      </a:pPr>
                      <a:r>
                        <a:rPr lang="en-IN" sz="1200" b="0" i="0" u="sng" strike="noStrike" noProof="0">
                          <a:solidFill>
                            <a:srgbClr val="000000"/>
                          </a:solidFill>
                          <a:latin typeface="Franklin Gothic Book"/>
                          <a:hlinkClick r:id="rId9"/>
                        </a:rPr>
                        <a:t>www.linkedin.com/in/husam-saleh-421hs</a:t>
                      </a:r>
                      <a:endParaRPr lang="en-US"/>
                    </a:p>
                    <a:p>
                      <a:pPr marL="0" marR="0" lvl="0" indent="0" algn="ctr">
                        <a:lnSpc>
                          <a:spcPct val="100000"/>
                        </a:lnSpc>
                        <a:spcBef>
                          <a:spcPts val="0"/>
                        </a:spcBef>
                        <a:spcAft>
                          <a:spcPts val="0"/>
                        </a:spcAft>
                        <a:buNone/>
                      </a:pPr>
                      <a:endParaRPr lang="en-IN" sz="1200" u="none" strike="noStrike" noProof="0">
                        <a:solidFill>
                          <a:srgbClr val="404040"/>
                        </a:solidFill>
                      </a:endParaRPr>
                    </a:p>
                  </a:txBody>
                  <a:tcPr/>
                </a:tc>
                <a:tc>
                  <a:txBody>
                    <a:bodyPr/>
                    <a:lstStyle/>
                    <a:p>
                      <a:pPr marL="0" marR="0" lvl="0" indent="0" algn="ctr">
                        <a:lnSpc>
                          <a:spcPct val="100000"/>
                        </a:lnSpc>
                        <a:spcBef>
                          <a:spcPts val="0"/>
                        </a:spcBef>
                        <a:spcAft>
                          <a:spcPts val="0"/>
                        </a:spcAft>
                        <a:buNone/>
                      </a:pPr>
                      <a:r>
                        <a:rPr lang="en-GB" sz="1200" b="0" i="0" u="none" strike="noStrike" noProof="0" dirty="0">
                          <a:latin typeface="Franklin Gothic Book"/>
                          <a:hlinkClick r:id="rId10"/>
                        </a:rPr>
                        <a:t>https://www.linkedin.com/in/shubhankar-bhajekar/</a:t>
                      </a:r>
                      <a:endParaRPr lang="en-US" dirty="0"/>
                    </a:p>
                  </a:txBody>
                  <a:tcPr/>
                </a:tc>
                <a:extLst>
                  <a:ext uri="{0D108BD9-81ED-4DB2-BD59-A6C34878D82A}">
                    <a16:rowId xmlns:a16="http://schemas.microsoft.com/office/drawing/2014/main" val="3616641650"/>
                  </a:ext>
                </a:extLst>
              </a:tr>
            </a:tbl>
          </a:graphicData>
        </a:graphic>
      </p:graphicFrame>
      <p:sp>
        <p:nvSpPr>
          <p:cNvPr id="5" name="Date Placeholder 4">
            <a:extLst>
              <a:ext uri="{FF2B5EF4-FFF2-40B4-BE49-F238E27FC236}">
                <a16:creationId xmlns:a16="http://schemas.microsoft.com/office/drawing/2014/main" id="{60A262D5-F97F-1D10-5C6F-4B6AEE0E7262}"/>
              </a:ext>
            </a:extLst>
          </p:cNvPr>
          <p:cNvSpPr>
            <a:spLocks noGrp="1"/>
          </p:cNvSpPr>
          <p:nvPr>
            <p:ph type="dt" sz="half" idx="10"/>
          </p:nvPr>
        </p:nvSpPr>
        <p:spPr/>
        <p:txBody>
          <a:bodyPr/>
          <a:lstStyle/>
          <a:p>
            <a:fld id="{D47A9A36-4EB0-BF46-AE48-7CDA251B954B}" type="datetime1">
              <a:rPr lang="en-US" smtClean="0"/>
              <a:t>1/26/24</a:t>
            </a:fld>
            <a:endParaRPr lang="en-US" dirty="0"/>
          </a:p>
        </p:txBody>
      </p:sp>
      <p:sp>
        <p:nvSpPr>
          <p:cNvPr id="6" name="Slide Number Placeholder 5">
            <a:extLst>
              <a:ext uri="{FF2B5EF4-FFF2-40B4-BE49-F238E27FC236}">
                <a16:creationId xmlns:a16="http://schemas.microsoft.com/office/drawing/2014/main" id="{05CB8CAD-1B64-2FE7-1402-F11BCEF1B71E}"/>
              </a:ext>
            </a:extLst>
          </p:cNvPr>
          <p:cNvSpPr>
            <a:spLocks noGrp="1"/>
          </p:cNvSpPr>
          <p:nvPr>
            <p:ph type="sldNum" sz="quarter" idx="12"/>
          </p:nvPr>
        </p:nvSpPr>
        <p:spPr/>
        <p:txBody>
          <a:bodyPr/>
          <a:lstStyle/>
          <a:p>
            <a:fld id="{8A7A6979-0714-4377-B894-6BE4C2D6E202}" type="slidenum">
              <a:rPr lang="en-US" smtClean="0"/>
              <a:pPr/>
              <a:t>34</a:t>
            </a:fld>
            <a:endParaRPr lang="en-US"/>
          </a:p>
        </p:txBody>
      </p:sp>
      <p:sp>
        <p:nvSpPr>
          <p:cNvPr id="8" name="TextBox 7">
            <a:extLst>
              <a:ext uri="{FF2B5EF4-FFF2-40B4-BE49-F238E27FC236}">
                <a16:creationId xmlns:a16="http://schemas.microsoft.com/office/drawing/2014/main" id="{D8876305-22B9-28B7-B473-2D07AD554CBB}"/>
              </a:ext>
            </a:extLst>
          </p:cNvPr>
          <p:cNvSpPr txBox="1"/>
          <p:nvPr/>
        </p:nvSpPr>
        <p:spPr>
          <a:xfrm>
            <a:off x="1881353" y="364391"/>
            <a:ext cx="5906813" cy="461665"/>
          </a:xfrm>
          <a:prstGeom prst="rect">
            <a:avLst/>
          </a:prstGeom>
          <a:noFill/>
        </p:spPr>
        <p:txBody>
          <a:bodyPr wrap="square" lIns="91440" tIns="45720" rIns="91440" bIns="45720" rtlCol="0" anchor="t">
            <a:spAutoFit/>
          </a:bodyPr>
          <a:lstStyle/>
          <a:p>
            <a:r>
              <a:rPr lang="en-US" sz="2400" b="1" i="1">
                <a:solidFill>
                  <a:schemeClr val="tx2">
                    <a:lumMod val="75000"/>
                  </a:schemeClr>
                </a:solidFill>
              </a:rPr>
              <a:t>Meet the </a:t>
            </a:r>
            <a:r>
              <a:rPr lang="en-US" sz="2400" b="1" i="1">
                <a:solidFill>
                  <a:srgbClr val="CFB991"/>
                </a:solidFill>
              </a:rPr>
              <a:t>Team</a:t>
            </a:r>
          </a:p>
        </p:txBody>
      </p:sp>
      <p:pic>
        <p:nvPicPr>
          <p:cNvPr id="2" name="Picture 1">
            <a:extLst>
              <a:ext uri="{FF2B5EF4-FFF2-40B4-BE49-F238E27FC236}">
                <a16:creationId xmlns:a16="http://schemas.microsoft.com/office/drawing/2014/main" id="{81131F89-5339-A9C8-98DD-BD5783B15E20}"/>
              </a:ext>
            </a:extLst>
          </p:cNvPr>
          <p:cNvPicPr>
            <a:picLocks noChangeAspect="1"/>
          </p:cNvPicPr>
          <p:nvPr/>
        </p:nvPicPr>
        <p:blipFill>
          <a:blip r:embed="rId11"/>
          <a:stretch>
            <a:fillRect/>
          </a:stretch>
        </p:blipFill>
        <p:spPr>
          <a:xfrm>
            <a:off x="715218" y="1386894"/>
            <a:ext cx="1770832" cy="1941743"/>
          </a:xfrm>
          <a:prstGeom prst="rect">
            <a:avLst/>
          </a:prstGeom>
        </p:spPr>
      </p:pic>
      <p:pic>
        <p:nvPicPr>
          <p:cNvPr id="9" name="Picture 8" descr="A person in a blue suit&#10;&#10;Description automatically generated">
            <a:extLst>
              <a:ext uri="{FF2B5EF4-FFF2-40B4-BE49-F238E27FC236}">
                <a16:creationId xmlns:a16="http://schemas.microsoft.com/office/drawing/2014/main" id="{7A5478E9-7172-ED38-E0AC-1084DC7DDCB3}"/>
              </a:ext>
            </a:extLst>
          </p:cNvPr>
          <p:cNvPicPr>
            <a:picLocks noChangeAspect="1"/>
          </p:cNvPicPr>
          <p:nvPr/>
        </p:nvPicPr>
        <p:blipFill>
          <a:blip r:embed="rId12"/>
          <a:stretch>
            <a:fillRect/>
          </a:stretch>
        </p:blipFill>
        <p:spPr>
          <a:xfrm>
            <a:off x="5210008" y="1390891"/>
            <a:ext cx="1762337" cy="1934903"/>
          </a:xfrm>
          <a:prstGeom prst="rect">
            <a:avLst/>
          </a:prstGeom>
        </p:spPr>
      </p:pic>
      <p:pic>
        <p:nvPicPr>
          <p:cNvPr id="4" name="Picture 3" descr="A person in a suit and tie&#10;&#10;Description automatically generated">
            <a:extLst>
              <a:ext uri="{FF2B5EF4-FFF2-40B4-BE49-F238E27FC236}">
                <a16:creationId xmlns:a16="http://schemas.microsoft.com/office/drawing/2014/main" id="{A6E8516B-216E-BED7-7410-779ED9C030A5}"/>
              </a:ext>
            </a:extLst>
          </p:cNvPr>
          <p:cNvPicPr>
            <a:picLocks noChangeAspect="1"/>
          </p:cNvPicPr>
          <p:nvPr/>
        </p:nvPicPr>
        <p:blipFill>
          <a:blip r:embed="rId13"/>
          <a:stretch>
            <a:fillRect/>
          </a:stretch>
        </p:blipFill>
        <p:spPr>
          <a:xfrm>
            <a:off x="7577540" y="1387564"/>
            <a:ext cx="1490865" cy="1936394"/>
          </a:xfrm>
          <a:prstGeom prst="rect">
            <a:avLst/>
          </a:prstGeom>
        </p:spPr>
      </p:pic>
      <p:pic>
        <p:nvPicPr>
          <p:cNvPr id="4098" name="Picture 2">
            <a:extLst>
              <a:ext uri="{FF2B5EF4-FFF2-40B4-BE49-F238E27FC236}">
                <a16:creationId xmlns:a16="http://schemas.microsoft.com/office/drawing/2014/main" id="{07350221-5193-17CE-AD9B-FD4D6227BBB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91245" y="1386894"/>
            <a:ext cx="1490865" cy="19349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in a suit and tie&#10;&#10;Description automatically generated">
            <a:extLst>
              <a:ext uri="{FF2B5EF4-FFF2-40B4-BE49-F238E27FC236}">
                <a16:creationId xmlns:a16="http://schemas.microsoft.com/office/drawing/2014/main" id="{22CBDC32-B8F5-9EAF-37AC-24AF855A095D}"/>
              </a:ext>
            </a:extLst>
          </p:cNvPr>
          <p:cNvPicPr>
            <a:picLocks noChangeAspect="1"/>
          </p:cNvPicPr>
          <p:nvPr/>
        </p:nvPicPr>
        <p:blipFill>
          <a:blip r:embed="rId15"/>
          <a:stretch>
            <a:fillRect/>
          </a:stretch>
        </p:blipFill>
        <p:spPr>
          <a:xfrm>
            <a:off x="9538607" y="1387928"/>
            <a:ext cx="1992086" cy="1937658"/>
          </a:xfrm>
          <a:prstGeom prst="rect">
            <a:avLst/>
          </a:prstGeom>
        </p:spPr>
      </p:pic>
    </p:spTree>
    <p:extLst>
      <p:ext uri="{BB962C8B-B14F-4D97-AF65-F5344CB8AC3E}">
        <p14:creationId xmlns:p14="http://schemas.microsoft.com/office/powerpoint/2010/main" val="1659482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0306D89-20C9-8BD3-C60B-C6913450D592}"/>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40650982-FA8E-742C-FED1-33CBC34D8691}"/>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14152C18-B486-F047-C92E-76CF584213CC}"/>
              </a:ext>
            </a:extLst>
          </p:cNvPr>
          <p:cNvSpPr>
            <a:spLocks noGrp="1"/>
          </p:cNvSpPr>
          <p:nvPr>
            <p:ph type="sldNum" sz="quarter" idx="12"/>
          </p:nvPr>
        </p:nvSpPr>
        <p:spPr/>
        <p:txBody>
          <a:bodyPr/>
          <a:lstStyle/>
          <a:p>
            <a:fld id="{8A7A6979-0714-4377-B894-6BE4C2D6E202}" type="slidenum">
              <a:rPr lang="en-US" smtClean="0"/>
              <a:pPr/>
              <a:t>35</a:t>
            </a:fld>
            <a:endParaRPr lang="en-US"/>
          </a:p>
        </p:txBody>
      </p:sp>
      <p:sp>
        <p:nvSpPr>
          <p:cNvPr id="8" name="TextBox 7">
            <a:extLst>
              <a:ext uri="{FF2B5EF4-FFF2-40B4-BE49-F238E27FC236}">
                <a16:creationId xmlns:a16="http://schemas.microsoft.com/office/drawing/2014/main" id="{0FC19070-65B0-DFF7-4016-17B852A089FA}"/>
              </a:ext>
            </a:extLst>
          </p:cNvPr>
          <p:cNvSpPr txBox="1"/>
          <p:nvPr/>
        </p:nvSpPr>
        <p:spPr>
          <a:xfrm>
            <a:off x="1881353" y="364391"/>
            <a:ext cx="6778680" cy="461665"/>
          </a:xfrm>
          <a:prstGeom prst="rect">
            <a:avLst/>
          </a:prstGeom>
          <a:noFill/>
        </p:spPr>
        <p:txBody>
          <a:bodyPr wrap="square" lIns="91440" tIns="45720" rIns="91440" bIns="45720" rtlCol="0" anchor="t">
            <a:spAutoFit/>
          </a:bodyPr>
          <a:lstStyle/>
          <a:p>
            <a:r>
              <a:rPr lang="en-US" sz="2400" b="1" i="1" dirty="0">
                <a:solidFill>
                  <a:schemeClr val="tx2">
                    <a:lumMod val="75000"/>
                  </a:schemeClr>
                </a:solidFill>
              </a:rPr>
              <a:t>Nearby Places | Recap</a:t>
            </a:r>
          </a:p>
        </p:txBody>
      </p:sp>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C11A4AED-4906-E287-F442-E5885BCCD5EC}"/>
                  </a:ext>
                </a:extLst>
              </p:cNvPr>
              <p:cNvGraphicFramePr>
                <a:graphicFrameLocks noChangeAspect="1"/>
              </p:cNvGraphicFramePr>
              <p:nvPr>
                <p:extLst>
                  <p:ext uri="{D42A27DB-BD31-4B8C-83A1-F6EECF244321}">
                    <p14:modId xmlns:p14="http://schemas.microsoft.com/office/powerpoint/2010/main" val="2397456213"/>
                  </p:ext>
                </p:extLst>
              </p:nvPr>
            </p:nvGraphicFramePr>
            <p:xfrm>
              <a:off x="557046" y="1950982"/>
              <a:ext cx="5255173" cy="2956035"/>
            </p:xfrm>
            <a:graphic>
              <a:graphicData uri="http://schemas.microsoft.com/office/powerpoint/2016/slidezoom">
                <pslz:sldZm>
                  <pslz:sldZmObj sldId="319" cId="2361981353">
                    <pslz:zmPr id="{C050DDBF-39C4-D548-98AA-7A5991097710}" returnToParent="0" transitionDur="1000">
                      <p166:blipFill xmlns:p166="http://schemas.microsoft.com/office/powerpoint/2016/6/main">
                        <a:blip r:embed="rId3"/>
                        <a:stretch>
                          <a:fillRect/>
                        </a:stretch>
                      </p166:blipFill>
                      <p166:spPr xmlns:p166="http://schemas.microsoft.com/office/powerpoint/2016/6/main">
                        <a:xfrm>
                          <a:off x="0" y="0"/>
                          <a:ext cx="5255173" cy="2956035"/>
                        </a:xfrm>
                        <a:prstGeom prst="rect">
                          <a:avLst/>
                        </a:prstGeom>
                        <a:ln w="3175">
                          <a:solidFill>
                            <a:prstClr val="ltGray"/>
                          </a:solidFill>
                        </a:ln>
                      </p166:spPr>
                    </pslz:zmPr>
                  </pslz:sldZmObj>
                </pslz:sldZm>
              </a:graphicData>
            </a:graphic>
          </p:graphicFrame>
        </mc:Choice>
        <mc:Fallback xmlns="">
          <p:pic>
            <p:nvPicPr>
              <p:cNvPr id="14" name="Slide Zoom 13">
                <a:hlinkClick r:id="rId4" action="ppaction://hlinksldjump"/>
                <a:extLst>
                  <a:ext uri="{FF2B5EF4-FFF2-40B4-BE49-F238E27FC236}">
                    <a16:creationId xmlns:a16="http://schemas.microsoft.com/office/drawing/2014/main" id="{C11A4AED-4906-E287-F442-E5885BCCD5EC}"/>
                  </a:ext>
                </a:extLst>
              </p:cNvPr>
              <p:cNvPicPr>
                <a:picLocks noGrp="1" noRot="1" noChangeAspect="1" noMove="1" noResize="1" noEditPoints="1" noAdjustHandles="1" noChangeArrowheads="1" noChangeShapeType="1"/>
              </p:cNvPicPr>
              <p:nvPr/>
            </p:nvPicPr>
            <p:blipFill>
              <a:blip r:embed="rId5"/>
              <a:stretch>
                <a:fillRect/>
              </a:stretch>
            </p:blipFill>
            <p:spPr>
              <a:xfrm>
                <a:off x="557046" y="1950982"/>
                <a:ext cx="5255173" cy="295603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6035198-20F5-110D-E8E1-DD9FAB03FC00}"/>
                  </a:ext>
                </a:extLst>
              </p:cNvPr>
              <p:cNvGraphicFramePr>
                <a:graphicFrameLocks noChangeAspect="1"/>
              </p:cNvGraphicFramePr>
              <p:nvPr>
                <p:extLst>
                  <p:ext uri="{D42A27DB-BD31-4B8C-83A1-F6EECF244321}">
                    <p14:modId xmlns:p14="http://schemas.microsoft.com/office/powerpoint/2010/main" val="3431714642"/>
                  </p:ext>
                </p:extLst>
              </p:nvPr>
            </p:nvGraphicFramePr>
            <p:xfrm>
              <a:off x="6348247" y="1950982"/>
              <a:ext cx="5255172" cy="2956034"/>
            </p:xfrm>
            <a:graphic>
              <a:graphicData uri="http://schemas.microsoft.com/office/powerpoint/2016/slidezoom">
                <pslz:sldZm>
                  <pslz:sldZmObj sldId="304" cId="3479448203">
                    <pslz:zmPr id="{618F66D1-1620-5243-AD0E-F05BF7C578D0}" returnToParent="0" transitionDur="1000">
                      <p166:blipFill xmlns:p166="http://schemas.microsoft.com/office/powerpoint/2016/6/main">
                        <a:blip r:embed="rId6"/>
                        <a:stretch>
                          <a:fillRect/>
                        </a:stretch>
                      </p166:blipFill>
                      <p166:spPr xmlns:p166="http://schemas.microsoft.com/office/powerpoint/2016/6/main">
                        <a:xfrm>
                          <a:off x="0" y="0"/>
                          <a:ext cx="5255172" cy="2956034"/>
                        </a:xfrm>
                        <a:prstGeom prst="rect">
                          <a:avLst/>
                        </a:prstGeom>
                        <a:ln w="3175">
                          <a:solidFill>
                            <a:prstClr val="ltGray"/>
                          </a:solidFill>
                        </a:ln>
                      </p166:spPr>
                    </pslz:zmPr>
                  </pslz:sldZmObj>
                </pslz:sldZm>
              </a:graphicData>
            </a:graphic>
          </p:graphicFrame>
        </mc:Choice>
        <mc:Fallback xmlns="">
          <p:pic>
            <p:nvPicPr>
              <p:cNvPr id="19" name="Slide Zoom 18">
                <a:hlinkClick r:id="rId7" action="ppaction://hlinksldjump"/>
                <a:extLst>
                  <a:ext uri="{FF2B5EF4-FFF2-40B4-BE49-F238E27FC236}">
                    <a16:creationId xmlns:a16="http://schemas.microsoft.com/office/drawing/2014/main" id="{66035198-20F5-110D-E8E1-DD9FAB03FC00}"/>
                  </a:ext>
                </a:extLst>
              </p:cNvPr>
              <p:cNvPicPr>
                <a:picLocks noGrp="1" noRot="1" noChangeAspect="1" noMove="1" noResize="1" noEditPoints="1" noAdjustHandles="1" noChangeArrowheads="1" noChangeShapeType="1"/>
              </p:cNvPicPr>
              <p:nvPr/>
            </p:nvPicPr>
            <p:blipFill>
              <a:blip r:embed="rId8"/>
              <a:stretch>
                <a:fillRect/>
              </a:stretch>
            </p:blipFill>
            <p:spPr>
              <a:xfrm>
                <a:off x="6348247" y="1950982"/>
                <a:ext cx="5255172" cy="2956034"/>
              </a:xfrm>
              <a:prstGeom prst="rect">
                <a:avLst/>
              </a:prstGeom>
              <a:ln w="3175">
                <a:solidFill>
                  <a:prstClr val="ltGray"/>
                </a:solidFill>
              </a:ln>
            </p:spPr>
          </p:pic>
        </mc:Fallback>
      </mc:AlternateContent>
    </p:spTree>
    <p:extLst>
      <p:ext uri="{BB962C8B-B14F-4D97-AF65-F5344CB8AC3E}">
        <p14:creationId xmlns:p14="http://schemas.microsoft.com/office/powerpoint/2010/main" val="3577914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5A55D2F-7E81-FD51-75A5-EA8159DA3BD7}"/>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973CC132-1AA3-C6F2-6E83-44CFBA11AFF9}"/>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6B73B102-B07C-0B0E-56E9-978CEDA47AF7}"/>
              </a:ext>
            </a:extLst>
          </p:cNvPr>
          <p:cNvSpPr>
            <a:spLocks noGrp="1"/>
          </p:cNvSpPr>
          <p:nvPr>
            <p:ph type="sldNum" sz="quarter" idx="12"/>
          </p:nvPr>
        </p:nvSpPr>
        <p:spPr/>
        <p:txBody>
          <a:bodyPr/>
          <a:lstStyle/>
          <a:p>
            <a:fld id="{8A7A6979-0714-4377-B894-6BE4C2D6E202}" type="slidenum">
              <a:rPr lang="en-US" smtClean="0"/>
              <a:pPr/>
              <a:t>36</a:t>
            </a:fld>
            <a:endParaRPr lang="en-US"/>
          </a:p>
        </p:txBody>
      </p:sp>
      <p:sp>
        <p:nvSpPr>
          <p:cNvPr id="8" name="TextBox 7">
            <a:extLst>
              <a:ext uri="{FF2B5EF4-FFF2-40B4-BE49-F238E27FC236}">
                <a16:creationId xmlns:a16="http://schemas.microsoft.com/office/drawing/2014/main" id="{080B8A79-B044-856C-56F3-9A78348D1AE2}"/>
              </a:ext>
            </a:extLst>
          </p:cNvPr>
          <p:cNvSpPr txBox="1"/>
          <p:nvPr/>
        </p:nvSpPr>
        <p:spPr>
          <a:xfrm>
            <a:off x="1881353" y="364391"/>
            <a:ext cx="6778680" cy="461665"/>
          </a:xfrm>
          <a:prstGeom prst="rect">
            <a:avLst/>
          </a:prstGeom>
          <a:noFill/>
        </p:spPr>
        <p:txBody>
          <a:bodyPr wrap="square" lIns="91440" tIns="45720" rIns="91440" bIns="45720" rtlCol="0" anchor="t">
            <a:spAutoFit/>
          </a:bodyPr>
          <a:lstStyle/>
          <a:p>
            <a:r>
              <a:rPr lang="en-US" sz="2400" b="1" i="1" dirty="0">
                <a:solidFill>
                  <a:schemeClr val="tx2">
                    <a:lumMod val="75000"/>
                  </a:schemeClr>
                </a:solidFill>
              </a:rPr>
              <a:t>Nearby Places | Recap</a:t>
            </a:r>
          </a:p>
        </p:txBody>
      </p:sp>
      <p:sp>
        <p:nvSpPr>
          <p:cNvPr id="10" name="TextBox 9">
            <a:extLst>
              <a:ext uri="{FF2B5EF4-FFF2-40B4-BE49-F238E27FC236}">
                <a16:creationId xmlns:a16="http://schemas.microsoft.com/office/drawing/2014/main" id="{B2619CED-4D89-19F1-6B24-164EBF0C79C8}"/>
              </a:ext>
            </a:extLst>
          </p:cNvPr>
          <p:cNvSpPr txBox="1"/>
          <p:nvPr/>
        </p:nvSpPr>
        <p:spPr>
          <a:xfrm>
            <a:off x="2977493" y="1409252"/>
            <a:ext cx="3711317" cy="715089"/>
          </a:xfrm>
          <a:prstGeom prst="roundRect">
            <a:avLst/>
          </a:prstGeom>
          <a:solidFill>
            <a:schemeClr val="accent3">
              <a:lumMod val="40000"/>
              <a:lumOff val="60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Times New Roman" panose="02020603050405020304" pitchFamily="18" charset="0"/>
                <a:cs typeface="Times New Roman" panose="02020603050405020304" pitchFamily="18" charset="0"/>
              </a:rPr>
              <a:t>Libraries: </a:t>
            </a:r>
          </a:p>
          <a:p>
            <a:pPr marL="171450" indent="-1714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Overpy</a:t>
            </a:r>
            <a:r>
              <a:rPr lang="en-US" sz="1200" dirty="0">
                <a:latin typeface="Times New Roman" panose="02020603050405020304" pitchFamily="18" charset="0"/>
                <a:cs typeface="Times New Roman" panose="02020603050405020304" pitchFamily="18" charset="0"/>
              </a:rPr>
              <a:t> for OpenStreetMap data</a:t>
            </a:r>
          </a:p>
          <a:p>
            <a:pPr marL="171450" indent="-1714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Geopy</a:t>
            </a:r>
            <a:r>
              <a:rPr lang="en-US" sz="1200" dirty="0">
                <a:latin typeface="Times New Roman" panose="02020603050405020304" pitchFamily="18" charset="0"/>
                <a:cs typeface="Times New Roman" panose="02020603050405020304" pitchFamily="18" charset="0"/>
              </a:rPr>
              <a:t> for distance calculations</a:t>
            </a:r>
          </a:p>
        </p:txBody>
      </p:sp>
      <p:sp>
        <p:nvSpPr>
          <p:cNvPr id="12" name="TextBox 11">
            <a:extLst>
              <a:ext uri="{FF2B5EF4-FFF2-40B4-BE49-F238E27FC236}">
                <a16:creationId xmlns:a16="http://schemas.microsoft.com/office/drawing/2014/main" id="{71F3C8B1-C996-5837-98E0-BCBB1C95430B}"/>
              </a:ext>
            </a:extLst>
          </p:cNvPr>
          <p:cNvSpPr txBox="1"/>
          <p:nvPr/>
        </p:nvSpPr>
        <p:spPr>
          <a:xfrm>
            <a:off x="2977493" y="2593962"/>
            <a:ext cx="3711316" cy="306467"/>
          </a:xfrm>
          <a:prstGeom prst="roundRect">
            <a:avLst/>
          </a:prstGeom>
          <a:solidFill>
            <a:schemeClr val="accent3">
              <a:lumMod val="40000"/>
              <a:lumOff val="60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Times New Roman" panose="02020603050405020304" pitchFamily="18" charset="0"/>
                <a:cs typeface="Times New Roman" panose="02020603050405020304" pitchFamily="18" charset="0"/>
              </a:rPr>
              <a:t>Set target geographic coordinates in OpenStreetMap</a:t>
            </a:r>
          </a:p>
        </p:txBody>
      </p:sp>
      <p:sp>
        <p:nvSpPr>
          <p:cNvPr id="16" name="TextBox 15">
            <a:extLst>
              <a:ext uri="{FF2B5EF4-FFF2-40B4-BE49-F238E27FC236}">
                <a16:creationId xmlns:a16="http://schemas.microsoft.com/office/drawing/2014/main" id="{230694F0-A4CA-E394-2A53-138852ECB05F}"/>
              </a:ext>
            </a:extLst>
          </p:cNvPr>
          <p:cNvSpPr txBox="1"/>
          <p:nvPr/>
        </p:nvSpPr>
        <p:spPr>
          <a:xfrm>
            <a:off x="2977493" y="4043865"/>
            <a:ext cx="3711316" cy="919401"/>
          </a:xfrm>
          <a:prstGeom prst="roundRect">
            <a:avLst/>
          </a:prstGeom>
          <a:solidFill>
            <a:schemeClr val="accent3">
              <a:lumMod val="40000"/>
              <a:lumOff val="60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Times New Roman" panose="02020603050405020304" pitchFamily="18" charset="0"/>
                <a:cs typeface="Times New Roman" panose="02020603050405020304" pitchFamily="18" charset="0"/>
              </a:rPr>
              <a:t>Use </a:t>
            </a:r>
            <a:r>
              <a:rPr lang="en-US" sz="1200" dirty="0" err="1">
                <a:latin typeface="Times New Roman" panose="02020603050405020304" pitchFamily="18" charset="0"/>
                <a:cs typeface="Times New Roman" panose="02020603050405020304" pitchFamily="18" charset="0"/>
              </a:rPr>
              <a:t>Overpy</a:t>
            </a:r>
            <a:r>
              <a:rPr lang="en-US" sz="1200" dirty="0">
                <a:latin typeface="Times New Roman" panose="02020603050405020304" pitchFamily="18" charset="0"/>
                <a:cs typeface="Times New Roman" panose="02020603050405020304" pitchFamily="18" charset="0"/>
              </a:rPr>
              <a:t> to count local amenities from OpenStreetMap data using following functions:</a:t>
            </a:r>
          </a:p>
          <a:p>
            <a:pPr marL="171450" indent="-1714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count_amenities</a:t>
            </a:r>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err="1">
                <a:latin typeface="Times New Roman" panose="02020603050405020304" pitchFamily="18" charset="0"/>
                <a:cs typeface="Times New Roman" panose="02020603050405020304" pitchFamily="18" charset="0"/>
              </a:rPr>
              <a:t>count_bus_stops</a:t>
            </a:r>
            <a:endParaRPr lang="en-US" sz="1200" dirty="0">
              <a:latin typeface="Times New Roman" panose="02020603050405020304" pitchFamily="18" charset="0"/>
              <a:cs typeface="Times New Roman" panose="02020603050405020304" pitchFamily="18" charset="0"/>
            </a:endParaRPr>
          </a:p>
        </p:txBody>
      </p:sp>
      <p:cxnSp>
        <p:nvCxnSpPr>
          <p:cNvPr id="25" name="Straight Arrow Connector 24">
            <a:extLst>
              <a:ext uri="{FF2B5EF4-FFF2-40B4-BE49-F238E27FC236}">
                <a16:creationId xmlns:a16="http://schemas.microsoft.com/office/drawing/2014/main" id="{A50E986C-5050-4560-A67A-5F002300D9DB}"/>
              </a:ext>
            </a:extLst>
          </p:cNvPr>
          <p:cNvCxnSpPr>
            <a:cxnSpLocks/>
          </p:cNvCxnSpPr>
          <p:nvPr/>
        </p:nvCxnSpPr>
        <p:spPr>
          <a:xfrm>
            <a:off x="4571340" y="2234160"/>
            <a:ext cx="0" cy="26695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3" name="Straight Arrow Connector 32">
            <a:extLst>
              <a:ext uri="{FF2B5EF4-FFF2-40B4-BE49-F238E27FC236}">
                <a16:creationId xmlns:a16="http://schemas.microsoft.com/office/drawing/2014/main" id="{E322BD32-F941-FC6C-3E6E-0B4BA365EED1}"/>
              </a:ext>
            </a:extLst>
          </p:cNvPr>
          <p:cNvCxnSpPr>
            <a:cxnSpLocks/>
          </p:cNvCxnSpPr>
          <p:nvPr/>
        </p:nvCxnSpPr>
        <p:spPr>
          <a:xfrm>
            <a:off x="4571340" y="3172684"/>
            <a:ext cx="0" cy="5126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1" name="Picture 2" descr="Overpass API">
            <a:extLst>
              <a:ext uri="{FF2B5EF4-FFF2-40B4-BE49-F238E27FC236}">
                <a16:creationId xmlns:a16="http://schemas.microsoft.com/office/drawing/2014/main" id="{58F64B3C-9A93-442B-40A1-EBDA703C5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5842" y="1415313"/>
            <a:ext cx="1273125" cy="5586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ow to Integrate or Work with Open Street Map (OSM) in an Android App  (Kotlin) | by Anil Kr Mourya | Medium">
            <a:extLst>
              <a:ext uri="{FF2B5EF4-FFF2-40B4-BE49-F238E27FC236}">
                <a16:creationId xmlns:a16="http://schemas.microsoft.com/office/drawing/2014/main" id="{18F0EC72-1E9F-D49E-94CB-E634B4407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5013" y="1316652"/>
            <a:ext cx="1103491" cy="64122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elcome to GeoPy's documentation! — GeoPy 2.4.1 documentation">
            <a:extLst>
              <a:ext uri="{FF2B5EF4-FFF2-40B4-BE49-F238E27FC236}">
                <a16:creationId xmlns:a16="http://schemas.microsoft.com/office/drawing/2014/main" id="{654582BE-0E71-6841-418C-B22DF8E53D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2127" y="1341456"/>
            <a:ext cx="1178144" cy="5893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8C1478D-7A91-7477-EE3F-889B2A07E311}"/>
              </a:ext>
            </a:extLst>
          </p:cNvPr>
          <p:cNvPicPr>
            <a:picLocks noChangeAspect="1"/>
          </p:cNvPicPr>
          <p:nvPr/>
        </p:nvPicPr>
        <p:blipFill>
          <a:blip r:embed="rId6"/>
          <a:stretch>
            <a:fillRect/>
          </a:stretch>
        </p:blipFill>
        <p:spPr>
          <a:xfrm>
            <a:off x="7459689" y="2366410"/>
            <a:ext cx="3175714" cy="534857"/>
          </a:xfrm>
          <a:prstGeom prst="rect">
            <a:avLst/>
          </a:prstGeom>
        </p:spPr>
      </p:pic>
      <p:pic>
        <p:nvPicPr>
          <p:cNvPr id="20" name="Picture 19">
            <a:extLst>
              <a:ext uri="{FF2B5EF4-FFF2-40B4-BE49-F238E27FC236}">
                <a16:creationId xmlns:a16="http://schemas.microsoft.com/office/drawing/2014/main" id="{14616163-C486-7E89-6645-7C976A63C1A9}"/>
              </a:ext>
            </a:extLst>
          </p:cNvPr>
          <p:cNvPicPr>
            <a:picLocks noChangeAspect="1"/>
          </p:cNvPicPr>
          <p:nvPr/>
        </p:nvPicPr>
        <p:blipFill>
          <a:blip r:embed="rId7"/>
          <a:stretch>
            <a:fillRect/>
          </a:stretch>
        </p:blipFill>
        <p:spPr>
          <a:xfrm>
            <a:off x="7459689" y="3125234"/>
            <a:ext cx="2794356" cy="3068462"/>
          </a:xfrm>
          <a:prstGeom prst="rect">
            <a:avLst/>
          </a:prstGeom>
        </p:spPr>
      </p:pic>
      <p:sp>
        <p:nvSpPr>
          <p:cNvPr id="27" name="TextBox 26">
            <a:extLst>
              <a:ext uri="{FF2B5EF4-FFF2-40B4-BE49-F238E27FC236}">
                <a16:creationId xmlns:a16="http://schemas.microsoft.com/office/drawing/2014/main" id="{D2C0F689-B9DC-B670-4DEB-12617A609188}"/>
              </a:ext>
            </a:extLst>
          </p:cNvPr>
          <p:cNvSpPr txBox="1"/>
          <p:nvPr/>
        </p:nvSpPr>
        <p:spPr>
          <a:xfrm>
            <a:off x="2454620" y="1576093"/>
            <a:ext cx="242374" cy="369332"/>
          </a:xfrm>
          <a:prstGeom prst="rect">
            <a:avLst/>
          </a:prstGeom>
          <a:noFill/>
        </p:spPr>
        <p:txBody>
          <a:bodyPr wrap="none" rtlCol="0">
            <a:spAutoFit/>
          </a:bodyPr>
          <a:lstStyle/>
          <a:p>
            <a:r>
              <a:rPr lang="en-US" dirty="0"/>
              <a:t>I</a:t>
            </a:r>
          </a:p>
        </p:txBody>
      </p:sp>
      <p:sp>
        <p:nvSpPr>
          <p:cNvPr id="28" name="TextBox 27">
            <a:extLst>
              <a:ext uri="{FF2B5EF4-FFF2-40B4-BE49-F238E27FC236}">
                <a16:creationId xmlns:a16="http://schemas.microsoft.com/office/drawing/2014/main" id="{B949BBA7-F6A1-920B-B5FC-05D7C33BD8B5}"/>
              </a:ext>
            </a:extLst>
          </p:cNvPr>
          <p:cNvSpPr txBox="1"/>
          <p:nvPr/>
        </p:nvSpPr>
        <p:spPr>
          <a:xfrm>
            <a:off x="2454620" y="2535836"/>
            <a:ext cx="300082" cy="369332"/>
          </a:xfrm>
          <a:prstGeom prst="rect">
            <a:avLst/>
          </a:prstGeom>
          <a:noFill/>
        </p:spPr>
        <p:txBody>
          <a:bodyPr wrap="none" rtlCol="0">
            <a:spAutoFit/>
          </a:bodyPr>
          <a:lstStyle/>
          <a:p>
            <a:r>
              <a:rPr lang="en-US" dirty="0"/>
              <a:t>II</a:t>
            </a:r>
          </a:p>
        </p:txBody>
      </p:sp>
      <p:sp>
        <p:nvSpPr>
          <p:cNvPr id="32" name="TextBox 31">
            <a:extLst>
              <a:ext uri="{FF2B5EF4-FFF2-40B4-BE49-F238E27FC236}">
                <a16:creationId xmlns:a16="http://schemas.microsoft.com/office/drawing/2014/main" id="{B50E6C12-0927-DDB5-C230-39C31652EB68}"/>
              </a:ext>
            </a:extLst>
          </p:cNvPr>
          <p:cNvSpPr txBox="1"/>
          <p:nvPr/>
        </p:nvSpPr>
        <p:spPr>
          <a:xfrm>
            <a:off x="2454620" y="4353624"/>
            <a:ext cx="357790" cy="369332"/>
          </a:xfrm>
          <a:prstGeom prst="rect">
            <a:avLst/>
          </a:prstGeom>
          <a:noFill/>
        </p:spPr>
        <p:txBody>
          <a:bodyPr wrap="none" rtlCol="0">
            <a:spAutoFit/>
          </a:bodyPr>
          <a:lstStyle/>
          <a:p>
            <a:r>
              <a:rPr lang="en-US" dirty="0"/>
              <a:t>III</a:t>
            </a:r>
          </a:p>
        </p:txBody>
      </p:sp>
      <p:pic>
        <p:nvPicPr>
          <p:cNvPr id="34" name="Picture 33">
            <a:extLst>
              <a:ext uri="{FF2B5EF4-FFF2-40B4-BE49-F238E27FC236}">
                <a16:creationId xmlns:a16="http://schemas.microsoft.com/office/drawing/2014/main" id="{CFEC5024-4A39-DA26-8548-48C67423FB22}"/>
              </a:ext>
            </a:extLst>
          </p:cNvPr>
          <p:cNvPicPr>
            <a:picLocks noChangeAspect="1"/>
          </p:cNvPicPr>
          <p:nvPr/>
        </p:nvPicPr>
        <p:blipFill>
          <a:blip r:embed="rId8"/>
          <a:stretch>
            <a:fillRect/>
          </a:stretch>
        </p:blipFill>
        <p:spPr>
          <a:xfrm>
            <a:off x="214137" y="1038507"/>
            <a:ext cx="1667216" cy="4780986"/>
          </a:xfrm>
          <a:prstGeom prst="rect">
            <a:avLst/>
          </a:prstGeom>
        </p:spPr>
      </p:pic>
    </p:spTree>
    <p:extLst>
      <p:ext uri="{BB962C8B-B14F-4D97-AF65-F5344CB8AC3E}">
        <p14:creationId xmlns:p14="http://schemas.microsoft.com/office/powerpoint/2010/main" val="236198135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5A55D2F-7E81-FD51-75A5-EA8159DA3BD7}"/>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973CC132-1AA3-C6F2-6E83-44CFBA11AFF9}"/>
              </a:ext>
            </a:extLst>
          </p:cNvPr>
          <p:cNvSpPr>
            <a:spLocks noGrp="1"/>
          </p:cNvSpPr>
          <p:nvPr>
            <p:ph type="dt" sz="half" idx="10"/>
          </p:nvPr>
        </p:nvSpPr>
        <p:spPr/>
        <p:txBody>
          <a:bodyPr/>
          <a:lstStyle/>
          <a:p>
            <a:fld id="{D47A9A36-4EB0-BF46-AE48-7CDA251B954B}" type="datetime1">
              <a:rPr lang="en-US" smtClean="0"/>
              <a:t>1/25/2024</a:t>
            </a:fld>
            <a:endParaRPr lang="en-US"/>
          </a:p>
        </p:txBody>
      </p:sp>
      <p:sp>
        <p:nvSpPr>
          <p:cNvPr id="6" name="Slide Number Placeholder 5">
            <a:extLst>
              <a:ext uri="{FF2B5EF4-FFF2-40B4-BE49-F238E27FC236}">
                <a16:creationId xmlns:a16="http://schemas.microsoft.com/office/drawing/2014/main" id="{6B73B102-B07C-0B0E-56E9-978CEDA47AF7}"/>
              </a:ext>
            </a:extLst>
          </p:cNvPr>
          <p:cNvSpPr>
            <a:spLocks noGrp="1"/>
          </p:cNvSpPr>
          <p:nvPr>
            <p:ph type="sldNum" sz="quarter" idx="12"/>
          </p:nvPr>
        </p:nvSpPr>
        <p:spPr/>
        <p:txBody>
          <a:bodyPr/>
          <a:lstStyle/>
          <a:p>
            <a:fld id="{8A7A6979-0714-4377-B894-6BE4C2D6E202}" type="slidenum">
              <a:rPr lang="en-US" smtClean="0"/>
              <a:pPr/>
              <a:t>36</a:t>
            </a:fld>
            <a:endParaRPr lang="en-US"/>
          </a:p>
        </p:txBody>
      </p:sp>
      <p:sp>
        <p:nvSpPr>
          <p:cNvPr id="8" name="TextBox 7">
            <a:extLst>
              <a:ext uri="{FF2B5EF4-FFF2-40B4-BE49-F238E27FC236}">
                <a16:creationId xmlns:a16="http://schemas.microsoft.com/office/drawing/2014/main" id="{080B8A79-B044-856C-56F3-9A78348D1AE2}"/>
              </a:ext>
            </a:extLst>
          </p:cNvPr>
          <p:cNvSpPr txBox="1"/>
          <p:nvPr/>
        </p:nvSpPr>
        <p:spPr>
          <a:xfrm>
            <a:off x="1881353" y="364391"/>
            <a:ext cx="6778680" cy="461665"/>
          </a:xfrm>
          <a:prstGeom prst="rect">
            <a:avLst/>
          </a:prstGeom>
          <a:noFill/>
        </p:spPr>
        <p:txBody>
          <a:bodyPr wrap="square" lIns="91440" tIns="45720" rIns="91440" bIns="45720" rtlCol="0" anchor="t">
            <a:spAutoFit/>
          </a:bodyPr>
          <a:lstStyle/>
          <a:p>
            <a:r>
              <a:rPr lang="en-US" sz="2400" b="1" i="1">
                <a:solidFill>
                  <a:schemeClr val="tx2">
                    <a:lumMod val="75000"/>
                  </a:schemeClr>
                </a:solidFill>
              </a:rPr>
              <a:t>Nearby Places | Recap</a:t>
            </a:r>
          </a:p>
        </p:txBody>
      </p:sp>
      <p:sp>
        <p:nvSpPr>
          <p:cNvPr id="10" name="TextBox 9">
            <a:extLst>
              <a:ext uri="{FF2B5EF4-FFF2-40B4-BE49-F238E27FC236}">
                <a16:creationId xmlns:a16="http://schemas.microsoft.com/office/drawing/2014/main" id="{B2619CED-4D89-19F1-6B24-164EBF0C79C8}"/>
              </a:ext>
            </a:extLst>
          </p:cNvPr>
          <p:cNvSpPr txBox="1"/>
          <p:nvPr/>
        </p:nvSpPr>
        <p:spPr>
          <a:xfrm>
            <a:off x="2977493" y="1409252"/>
            <a:ext cx="3711317" cy="715089"/>
          </a:xfrm>
          <a:prstGeom prst="roundRect">
            <a:avLst/>
          </a:prstGeom>
          <a:solidFill>
            <a:schemeClr val="accent3">
              <a:lumMod val="40000"/>
              <a:lumOff val="60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panose="02020603050405020304" pitchFamily="18" charset="0"/>
                <a:cs typeface="Times New Roman" panose="02020603050405020304" pitchFamily="18" charset="0"/>
              </a:rPr>
              <a:t>Libraries: </a:t>
            </a:r>
          </a:p>
          <a:p>
            <a:pPr marL="171450" indent="-171450">
              <a:buFont typeface="Arial" panose="020B0604020202020204" pitchFamily="34" charset="0"/>
              <a:buChar char="•"/>
            </a:pPr>
            <a:r>
              <a:rPr lang="en-US" sz="1200" err="1">
                <a:latin typeface="Times New Roman" panose="02020603050405020304" pitchFamily="18" charset="0"/>
                <a:cs typeface="Times New Roman" panose="02020603050405020304" pitchFamily="18" charset="0"/>
              </a:rPr>
              <a:t>Overpy</a:t>
            </a:r>
            <a:r>
              <a:rPr lang="en-US" sz="1200">
                <a:latin typeface="Times New Roman" panose="02020603050405020304" pitchFamily="18" charset="0"/>
                <a:cs typeface="Times New Roman" panose="02020603050405020304" pitchFamily="18" charset="0"/>
              </a:rPr>
              <a:t> for OpenStreetMap data</a:t>
            </a:r>
          </a:p>
          <a:p>
            <a:pPr marL="171450" indent="-171450">
              <a:buFont typeface="Arial" panose="020B0604020202020204" pitchFamily="34" charset="0"/>
              <a:buChar char="•"/>
            </a:pPr>
            <a:r>
              <a:rPr lang="en-US" sz="1200" err="1">
                <a:latin typeface="Times New Roman" panose="02020603050405020304" pitchFamily="18" charset="0"/>
                <a:cs typeface="Times New Roman" panose="02020603050405020304" pitchFamily="18" charset="0"/>
              </a:rPr>
              <a:t>Geopy</a:t>
            </a:r>
            <a:r>
              <a:rPr lang="en-US" sz="1200">
                <a:latin typeface="Times New Roman" panose="02020603050405020304" pitchFamily="18" charset="0"/>
                <a:cs typeface="Times New Roman" panose="02020603050405020304" pitchFamily="18" charset="0"/>
              </a:rPr>
              <a:t> for distance calculations</a:t>
            </a:r>
          </a:p>
        </p:txBody>
      </p:sp>
      <p:sp>
        <p:nvSpPr>
          <p:cNvPr id="12" name="TextBox 11">
            <a:extLst>
              <a:ext uri="{FF2B5EF4-FFF2-40B4-BE49-F238E27FC236}">
                <a16:creationId xmlns:a16="http://schemas.microsoft.com/office/drawing/2014/main" id="{71F3C8B1-C996-5837-98E0-BCBB1C95430B}"/>
              </a:ext>
            </a:extLst>
          </p:cNvPr>
          <p:cNvSpPr txBox="1"/>
          <p:nvPr/>
        </p:nvSpPr>
        <p:spPr>
          <a:xfrm>
            <a:off x="2977493" y="2593962"/>
            <a:ext cx="3711316" cy="306467"/>
          </a:xfrm>
          <a:prstGeom prst="roundRect">
            <a:avLst/>
          </a:prstGeom>
          <a:solidFill>
            <a:schemeClr val="accent3">
              <a:lumMod val="40000"/>
              <a:lumOff val="60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panose="02020603050405020304" pitchFamily="18" charset="0"/>
                <a:cs typeface="Times New Roman" panose="02020603050405020304" pitchFamily="18" charset="0"/>
              </a:rPr>
              <a:t>Set target geographic coordinates in OpenStreetMap</a:t>
            </a:r>
          </a:p>
        </p:txBody>
      </p:sp>
      <p:sp>
        <p:nvSpPr>
          <p:cNvPr id="16" name="TextBox 15">
            <a:extLst>
              <a:ext uri="{FF2B5EF4-FFF2-40B4-BE49-F238E27FC236}">
                <a16:creationId xmlns:a16="http://schemas.microsoft.com/office/drawing/2014/main" id="{230694F0-A4CA-E394-2A53-138852ECB05F}"/>
              </a:ext>
            </a:extLst>
          </p:cNvPr>
          <p:cNvSpPr txBox="1"/>
          <p:nvPr/>
        </p:nvSpPr>
        <p:spPr>
          <a:xfrm>
            <a:off x="2977493" y="4043865"/>
            <a:ext cx="3711316" cy="919401"/>
          </a:xfrm>
          <a:prstGeom prst="roundRect">
            <a:avLst/>
          </a:prstGeom>
          <a:solidFill>
            <a:schemeClr val="accent3">
              <a:lumMod val="40000"/>
              <a:lumOff val="60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panose="02020603050405020304" pitchFamily="18" charset="0"/>
                <a:cs typeface="Times New Roman" panose="02020603050405020304" pitchFamily="18" charset="0"/>
              </a:rPr>
              <a:t>Use </a:t>
            </a:r>
            <a:r>
              <a:rPr lang="en-US" sz="1200" err="1">
                <a:latin typeface="Times New Roman" panose="02020603050405020304" pitchFamily="18" charset="0"/>
                <a:cs typeface="Times New Roman" panose="02020603050405020304" pitchFamily="18" charset="0"/>
              </a:rPr>
              <a:t>Overpy</a:t>
            </a:r>
            <a:r>
              <a:rPr lang="en-US" sz="1200">
                <a:latin typeface="Times New Roman" panose="02020603050405020304" pitchFamily="18" charset="0"/>
                <a:cs typeface="Times New Roman" panose="02020603050405020304" pitchFamily="18" charset="0"/>
              </a:rPr>
              <a:t> to count local amenities from OpenStreetMap data using following functions:</a:t>
            </a:r>
          </a:p>
          <a:p>
            <a:pPr marL="171450" indent="-171450">
              <a:buFont typeface="Arial" panose="020B0604020202020204" pitchFamily="34" charset="0"/>
              <a:buChar char="•"/>
            </a:pPr>
            <a:r>
              <a:rPr lang="en-US" sz="1200" err="1">
                <a:latin typeface="Times New Roman" panose="02020603050405020304" pitchFamily="18" charset="0"/>
                <a:cs typeface="Times New Roman" panose="02020603050405020304" pitchFamily="18" charset="0"/>
              </a:rPr>
              <a:t>count_amenities</a:t>
            </a:r>
            <a:endParaRPr lang="en-US" sz="120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err="1">
                <a:latin typeface="Times New Roman" panose="02020603050405020304" pitchFamily="18" charset="0"/>
                <a:cs typeface="Times New Roman" panose="02020603050405020304" pitchFamily="18" charset="0"/>
              </a:rPr>
              <a:t>count_bus_stops</a:t>
            </a:r>
            <a:endParaRPr lang="en-US" sz="1200">
              <a:latin typeface="Times New Roman" panose="02020603050405020304" pitchFamily="18" charset="0"/>
              <a:cs typeface="Times New Roman" panose="02020603050405020304" pitchFamily="18" charset="0"/>
            </a:endParaRPr>
          </a:p>
        </p:txBody>
      </p:sp>
      <p:cxnSp>
        <p:nvCxnSpPr>
          <p:cNvPr id="25" name="Straight Arrow Connector 24">
            <a:extLst>
              <a:ext uri="{FF2B5EF4-FFF2-40B4-BE49-F238E27FC236}">
                <a16:creationId xmlns:a16="http://schemas.microsoft.com/office/drawing/2014/main" id="{A50E986C-5050-4560-A67A-5F002300D9DB}"/>
              </a:ext>
            </a:extLst>
          </p:cNvPr>
          <p:cNvCxnSpPr>
            <a:cxnSpLocks/>
          </p:cNvCxnSpPr>
          <p:nvPr/>
        </p:nvCxnSpPr>
        <p:spPr>
          <a:xfrm>
            <a:off x="4571340" y="2234160"/>
            <a:ext cx="0" cy="26695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3" name="Straight Arrow Connector 32">
            <a:extLst>
              <a:ext uri="{FF2B5EF4-FFF2-40B4-BE49-F238E27FC236}">
                <a16:creationId xmlns:a16="http://schemas.microsoft.com/office/drawing/2014/main" id="{E322BD32-F941-FC6C-3E6E-0B4BA365EED1}"/>
              </a:ext>
            </a:extLst>
          </p:cNvPr>
          <p:cNvCxnSpPr>
            <a:cxnSpLocks/>
          </p:cNvCxnSpPr>
          <p:nvPr/>
        </p:nvCxnSpPr>
        <p:spPr>
          <a:xfrm>
            <a:off x="4571340" y="3172684"/>
            <a:ext cx="0" cy="5126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1" name="Picture 2" descr="Overpass API">
            <a:extLst>
              <a:ext uri="{FF2B5EF4-FFF2-40B4-BE49-F238E27FC236}">
                <a16:creationId xmlns:a16="http://schemas.microsoft.com/office/drawing/2014/main" id="{58F64B3C-9A93-442B-40A1-EBDA703C5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5842" y="1415313"/>
            <a:ext cx="1273125" cy="5586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ow to Integrate or Work with Open Street Map (OSM) in an Android App  (Kotlin) | by Anil Kr Mourya | Medium">
            <a:extLst>
              <a:ext uri="{FF2B5EF4-FFF2-40B4-BE49-F238E27FC236}">
                <a16:creationId xmlns:a16="http://schemas.microsoft.com/office/drawing/2014/main" id="{18F0EC72-1E9F-D49E-94CB-E634B4407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5013" y="1316652"/>
            <a:ext cx="1103491" cy="64122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elcome to GeoPy's documentation! — GeoPy 2.4.1 documentation">
            <a:extLst>
              <a:ext uri="{FF2B5EF4-FFF2-40B4-BE49-F238E27FC236}">
                <a16:creationId xmlns:a16="http://schemas.microsoft.com/office/drawing/2014/main" id="{654582BE-0E71-6841-418C-B22DF8E53D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2127" y="1341456"/>
            <a:ext cx="1178144" cy="5893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8C1478D-7A91-7477-EE3F-889B2A07E311}"/>
              </a:ext>
            </a:extLst>
          </p:cNvPr>
          <p:cNvPicPr>
            <a:picLocks noChangeAspect="1"/>
          </p:cNvPicPr>
          <p:nvPr/>
        </p:nvPicPr>
        <p:blipFill>
          <a:blip r:embed="rId6"/>
          <a:stretch>
            <a:fillRect/>
          </a:stretch>
        </p:blipFill>
        <p:spPr>
          <a:xfrm>
            <a:off x="7459689" y="2366410"/>
            <a:ext cx="3175714" cy="534857"/>
          </a:xfrm>
          <a:prstGeom prst="rect">
            <a:avLst/>
          </a:prstGeom>
        </p:spPr>
      </p:pic>
      <p:pic>
        <p:nvPicPr>
          <p:cNvPr id="20" name="Picture 19">
            <a:extLst>
              <a:ext uri="{FF2B5EF4-FFF2-40B4-BE49-F238E27FC236}">
                <a16:creationId xmlns:a16="http://schemas.microsoft.com/office/drawing/2014/main" id="{14616163-C486-7E89-6645-7C976A63C1A9}"/>
              </a:ext>
            </a:extLst>
          </p:cNvPr>
          <p:cNvPicPr>
            <a:picLocks noChangeAspect="1"/>
          </p:cNvPicPr>
          <p:nvPr/>
        </p:nvPicPr>
        <p:blipFill>
          <a:blip r:embed="rId7"/>
          <a:stretch>
            <a:fillRect/>
          </a:stretch>
        </p:blipFill>
        <p:spPr>
          <a:xfrm>
            <a:off x="7459689" y="3125234"/>
            <a:ext cx="2794356" cy="3068462"/>
          </a:xfrm>
          <a:prstGeom prst="rect">
            <a:avLst/>
          </a:prstGeom>
        </p:spPr>
      </p:pic>
      <p:sp>
        <p:nvSpPr>
          <p:cNvPr id="27" name="TextBox 26">
            <a:extLst>
              <a:ext uri="{FF2B5EF4-FFF2-40B4-BE49-F238E27FC236}">
                <a16:creationId xmlns:a16="http://schemas.microsoft.com/office/drawing/2014/main" id="{D2C0F689-B9DC-B670-4DEB-12617A609188}"/>
              </a:ext>
            </a:extLst>
          </p:cNvPr>
          <p:cNvSpPr txBox="1"/>
          <p:nvPr/>
        </p:nvSpPr>
        <p:spPr>
          <a:xfrm>
            <a:off x="2454620" y="1576093"/>
            <a:ext cx="242374" cy="369332"/>
          </a:xfrm>
          <a:prstGeom prst="rect">
            <a:avLst/>
          </a:prstGeom>
          <a:noFill/>
        </p:spPr>
        <p:txBody>
          <a:bodyPr wrap="none" rtlCol="0">
            <a:spAutoFit/>
          </a:bodyPr>
          <a:lstStyle/>
          <a:p>
            <a:r>
              <a:rPr lang="en-US"/>
              <a:t>I</a:t>
            </a:r>
          </a:p>
        </p:txBody>
      </p:sp>
      <p:sp>
        <p:nvSpPr>
          <p:cNvPr id="28" name="TextBox 27">
            <a:extLst>
              <a:ext uri="{FF2B5EF4-FFF2-40B4-BE49-F238E27FC236}">
                <a16:creationId xmlns:a16="http://schemas.microsoft.com/office/drawing/2014/main" id="{B949BBA7-F6A1-920B-B5FC-05D7C33BD8B5}"/>
              </a:ext>
            </a:extLst>
          </p:cNvPr>
          <p:cNvSpPr txBox="1"/>
          <p:nvPr/>
        </p:nvSpPr>
        <p:spPr>
          <a:xfrm>
            <a:off x="2454620" y="2535836"/>
            <a:ext cx="300082" cy="369332"/>
          </a:xfrm>
          <a:prstGeom prst="rect">
            <a:avLst/>
          </a:prstGeom>
          <a:noFill/>
        </p:spPr>
        <p:txBody>
          <a:bodyPr wrap="none" rtlCol="0">
            <a:spAutoFit/>
          </a:bodyPr>
          <a:lstStyle/>
          <a:p>
            <a:r>
              <a:rPr lang="en-US"/>
              <a:t>II</a:t>
            </a:r>
          </a:p>
        </p:txBody>
      </p:sp>
      <p:sp>
        <p:nvSpPr>
          <p:cNvPr id="32" name="TextBox 31">
            <a:extLst>
              <a:ext uri="{FF2B5EF4-FFF2-40B4-BE49-F238E27FC236}">
                <a16:creationId xmlns:a16="http://schemas.microsoft.com/office/drawing/2014/main" id="{B50E6C12-0927-DDB5-C230-39C31652EB68}"/>
              </a:ext>
            </a:extLst>
          </p:cNvPr>
          <p:cNvSpPr txBox="1"/>
          <p:nvPr/>
        </p:nvSpPr>
        <p:spPr>
          <a:xfrm>
            <a:off x="2454620" y="4353624"/>
            <a:ext cx="357790" cy="369332"/>
          </a:xfrm>
          <a:prstGeom prst="rect">
            <a:avLst/>
          </a:prstGeom>
          <a:noFill/>
        </p:spPr>
        <p:txBody>
          <a:bodyPr wrap="none" rtlCol="0">
            <a:spAutoFit/>
          </a:bodyPr>
          <a:lstStyle/>
          <a:p>
            <a:r>
              <a:rPr lang="en-US"/>
              <a:t>III</a:t>
            </a:r>
          </a:p>
        </p:txBody>
      </p:sp>
      <p:pic>
        <p:nvPicPr>
          <p:cNvPr id="34" name="Picture 33">
            <a:extLst>
              <a:ext uri="{FF2B5EF4-FFF2-40B4-BE49-F238E27FC236}">
                <a16:creationId xmlns:a16="http://schemas.microsoft.com/office/drawing/2014/main" id="{CFEC5024-4A39-DA26-8548-48C67423FB22}"/>
              </a:ext>
            </a:extLst>
          </p:cNvPr>
          <p:cNvPicPr>
            <a:picLocks noChangeAspect="1"/>
          </p:cNvPicPr>
          <p:nvPr/>
        </p:nvPicPr>
        <p:blipFill>
          <a:blip r:embed="rId8"/>
          <a:stretch>
            <a:fillRect/>
          </a:stretch>
        </p:blipFill>
        <p:spPr>
          <a:xfrm>
            <a:off x="214137" y="1038507"/>
            <a:ext cx="1667216" cy="4780986"/>
          </a:xfrm>
          <a:prstGeom prst="rect">
            <a:avLst/>
          </a:prstGeom>
        </p:spPr>
      </p:pic>
    </p:spTree>
    <p:extLst>
      <p:ext uri="{BB962C8B-B14F-4D97-AF65-F5344CB8AC3E}">
        <p14:creationId xmlns:p14="http://schemas.microsoft.com/office/powerpoint/2010/main" val="2361981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4E37E5E-D709-9248-17A0-87223182B347}"/>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BB9F6CD6-709C-6471-F912-B93483C1FF6D}"/>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5C856A5C-8424-FC1C-80C5-7B13A2312317}"/>
              </a:ext>
            </a:extLst>
          </p:cNvPr>
          <p:cNvSpPr>
            <a:spLocks noGrp="1"/>
          </p:cNvSpPr>
          <p:nvPr>
            <p:ph type="sldNum" sz="quarter" idx="12"/>
          </p:nvPr>
        </p:nvSpPr>
        <p:spPr/>
        <p:txBody>
          <a:bodyPr/>
          <a:lstStyle/>
          <a:p>
            <a:fld id="{8A7A6979-0714-4377-B894-6BE4C2D6E202}" type="slidenum">
              <a:rPr lang="en-US" smtClean="0"/>
              <a:pPr/>
              <a:t>37</a:t>
            </a:fld>
            <a:endParaRPr lang="en-US"/>
          </a:p>
        </p:txBody>
      </p:sp>
      <p:sp>
        <p:nvSpPr>
          <p:cNvPr id="8" name="TextBox 7">
            <a:extLst>
              <a:ext uri="{FF2B5EF4-FFF2-40B4-BE49-F238E27FC236}">
                <a16:creationId xmlns:a16="http://schemas.microsoft.com/office/drawing/2014/main" id="{2FC3DB33-7C07-D190-BE36-2BA5A445F6D0}"/>
              </a:ext>
            </a:extLst>
          </p:cNvPr>
          <p:cNvSpPr txBox="1"/>
          <p:nvPr/>
        </p:nvSpPr>
        <p:spPr>
          <a:xfrm>
            <a:off x="1881353" y="364391"/>
            <a:ext cx="6778680" cy="461665"/>
          </a:xfrm>
          <a:prstGeom prst="rect">
            <a:avLst/>
          </a:prstGeom>
          <a:noFill/>
        </p:spPr>
        <p:txBody>
          <a:bodyPr wrap="square" lIns="91440" tIns="45720" rIns="91440" bIns="45720" rtlCol="0" anchor="t">
            <a:spAutoFit/>
          </a:bodyPr>
          <a:lstStyle/>
          <a:p>
            <a:r>
              <a:rPr lang="en-US" sz="2400" b="1" i="1" dirty="0">
                <a:solidFill>
                  <a:schemeClr val="tx2">
                    <a:lumMod val="75000"/>
                  </a:schemeClr>
                </a:solidFill>
              </a:rPr>
              <a:t>Nearby Places | Recap</a:t>
            </a:r>
          </a:p>
        </p:txBody>
      </p:sp>
      <p:cxnSp>
        <p:nvCxnSpPr>
          <p:cNvPr id="25" name="Straight Arrow Connector 24">
            <a:extLst>
              <a:ext uri="{FF2B5EF4-FFF2-40B4-BE49-F238E27FC236}">
                <a16:creationId xmlns:a16="http://schemas.microsoft.com/office/drawing/2014/main" id="{5A6FE3A3-C7CD-2A0F-A369-4ECC2B60833D}"/>
              </a:ext>
            </a:extLst>
          </p:cNvPr>
          <p:cNvCxnSpPr>
            <a:cxnSpLocks/>
          </p:cNvCxnSpPr>
          <p:nvPr/>
        </p:nvCxnSpPr>
        <p:spPr>
          <a:xfrm>
            <a:off x="4571340" y="2180484"/>
            <a:ext cx="0" cy="51641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3" name="Straight Arrow Connector 32">
            <a:extLst>
              <a:ext uri="{FF2B5EF4-FFF2-40B4-BE49-F238E27FC236}">
                <a16:creationId xmlns:a16="http://schemas.microsoft.com/office/drawing/2014/main" id="{8D2665A5-7805-91B2-B108-BEBD74C0347E}"/>
              </a:ext>
            </a:extLst>
          </p:cNvPr>
          <p:cNvCxnSpPr>
            <a:cxnSpLocks/>
          </p:cNvCxnSpPr>
          <p:nvPr/>
        </p:nvCxnSpPr>
        <p:spPr>
          <a:xfrm>
            <a:off x="4571340" y="3670401"/>
            <a:ext cx="0" cy="72798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7" name="TextBox 26">
            <a:extLst>
              <a:ext uri="{FF2B5EF4-FFF2-40B4-BE49-F238E27FC236}">
                <a16:creationId xmlns:a16="http://schemas.microsoft.com/office/drawing/2014/main" id="{08A7E14D-7EE0-CC83-0600-55CD2AB15628}"/>
              </a:ext>
            </a:extLst>
          </p:cNvPr>
          <p:cNvSpPr txBox="1"/>
          <p:nvPr/>
        </p:nvSpPr>
        <p:spPr>
          <a:xfrm>
            <a:off x="2454620" y="1657118"/>
            <a:ext cx="365806" cy="369332"/>
          </a:xfrm>
          <a:prstGeom prst="rect">
            <a:avLst/>
          </a:prstGeom>
          <a:noFill/>
        </p:spPr>
        <p:txBody>
          <a:bodyPr wrap="none" rtlCol="0">
            <a:spAutoFit/>
          </a:bodyPr>
          <a:lstStyle/>
          <a:p>
            <a:r>
              <a:rPr lang="en-US" dirty="0"/>
              <a:t>IV</a:t>
            </a:r>
          </a:p>
        </p:txBody>
      </p:sp>
      <p:sp>
        <p:nvSpPr>
          <p:cNvPr id="28" name="TextBox 27">
            <a:extLst>
              <a:ext uri="{FF2B5EF4-FFF2-40B4-BE49-F238E27FC236}">
                <a16:creationId xmlns:a16="http://schemas.microsoft.com/office/drawing/2014/main" id="{FD5DDE1A-DD62-BBE7-581B-EF535259FAF9}"/>
              </a:ext>
            </a:extLst>
          </p:cNvPr>
          <p:cNvSpPr txBox="1"/>
          <p:nvPr/>
        </p:nvSpPr>
        <p:spPr>
          <a:xfrm>
            <a:off x="2454620" y="3033553"/>
            <a:ext cx="308098" cy="369332"/>
          </a:xfrm>
          <a:prstGeom prst="rect">
            <a:avLst/>
          </a:prstGeom>
          <a:noFill/>
        </p:spPr>
        <p:txBody>
          <a:bodyPr wrap="none" rtlCol="0">
            <a:spAutoFit/>
          </a:bodyPr>
          <a:lstStyle/>
          <a:p>
            <a:r>
              <a:rPr lang="en-US" dirty="0"/>
              <a:t>V</a:t>
            </a:r>
          </a:p>
        </p:txBody>
      </p:sp>
      <p:sp>
        <p:nvSpPr>
          <p:cNvPr id="32" name="TextBox 31">
            <a:extLst>
              <a:ext uri="{FF2B5EF4-FFF2-40B4-BE49-F238E27FC236}">
                <a16:creationId xmlns:a16="http://schemas.microsoft.com/office/drawing/2014/main" id="{17BA276F-EDC7-3CFA-05B0-B304E5DA860E}"/>
              </a:ext>
            </a:extLst>
          </p:cNvPr>
          <p:cNvSpPr txBox="1"/>
          <p:nvPr/>
        </p:nvSpPr>
        <p:spPr>
          <a:xfrm>
            <a:off x="2454620" y="4851341"/>
            <a:ext cx="365806" cy="369332"/>
          </a:xfrm>
          <a:prstGeom prst="rect">
            <a:avLst/>
          </a:prstGeom>
          <a:noFill/>
        </p:spPr>
        <p:txBody>
          <a:bodyPr wrap="none" rtlCol="0">
            <a:spAutoFit/>
          </a:bodyPr>
          <a:lstStyle/>
          <a:p>
            <a:r>
              <a:rPr lang="en-US" dirty="0"/>
              <a:t>VI</a:t>
            </a:r>
          </a:p>
        </p:txBody>
      </p:sp>
      <p:pic>
        <p:nvPicPr>
          <p:cNvPr id="34" name="Picture 33">
            <a:extLst>
              <a:ext uri="{FF2B5EF4-FFF2-40B4-BE49-F238E27FC236}">
                <a16:creationId xmlns:a16="http://schemas.microsoft.com/office/drawing/2014/main" id="{B673862E-55BD-2B1F-88A0-E599550DBA6B}"/>
              </a:ext>
            </a:extLst>
          </p:cNvPr>
          <p:cNvPicPr>
            <a:picLocks noChangeAspect="1"/>
          </p:cNvPicPr>
          <p:nvPr/>
        </p:nvPicPr>
        <p:blipFill>
          <a:blip r:embed="rId3"/>
          <a:stretch>
            <a:fillRect/>
          </a:stretch>
        </p:blipFill>
        <p:spPr>
          <a:xfrm>
            <a:off x="214137" y="1038507"/>
            <a:ext cx="1667216" cy="4780986"/>
          </a:xfrm>
          <a:prstGeom prst="rect">
            <a:avLst/>
          </a:prstGeom>
        </p:spPr>
      </p:pic>
      <p:sp>
        <p:nvSpPr>
          <p:cNvPr id="2" name="TextBox 1">
            <a:extLst>
              <a:ext uri="{FF2B5EF4-FFF2-40B4-BE49-F238E27FC236}">
                <a16:creationId xmlns:a16="http://schemas.microsoft.com/office/drawing/2014/main" id="{808E309A-B7DB-A788-B8C5-C1B7C93024DB}"/>
              </a:ext>
            </a:extLst>
          </p:cNvPr>
          <p:cNvSpPr txBox="1"/>
          <p:nvPr/>
        </p:nvSpPr>
        <p:spPr>
          <a:xfrm>
            <a:off x="2977493" y="1501082"/>
            <a:ext cx="3711316" cy="510778"/>
          </a:xfrm>
          <a:prstGeom prst="roundRect">
            <a:avLst/>
          </a:prstGeom>
          <a:solidFill>
            <a:schemeClr val="accent3">
              <a:lumMod val="40000"/>
              <a:lumOff val="60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0" i="0" u="none" strike="noStrike" dirty="0">
                <a:solidFill>
                  <a:schemeClr val="bg1"/>
                </a:solidFill>
                <a:effectLst/>
                <a:latin typeface="Times New Roman" panose="02020603050405020304" pitchFamily="18" charset="0"/>
                <a:cs typeface="Times New Roman" panose="02020603050405020304" pitchFamily="18" charset="0"/>
              </a:rPr>
              <a:t>Get coordinates of the nearby </a:t>
            </a:r>
            <a:r>
              <a:rPr lang="en-US" sz="1200" b="0" i="0" u="none" strike="noStrike" dirty="0" err="1">
                <a:solidFill>
                  <a:schemeClr val="bg1"/>
                </a:solidFill>
                <a:effectLst/>
                <a:latin typeface="Times New Roman" panose="02020603050405020304" pitchFamily="18" charset="0"/>
                <a:cs typeface="Times New Roman" panose="02020603050405020304" pitchFamily="18" charset="0"/>
              </a:rPr>
              <a:t>bus_stops</a:t>
            </a:r>
            <a:r>
              <a:rPr lang="en-US" sz="1200" b="0" i="0" u="none" strike="noStrike" dirty="0">
                <a:solidFill>
                  <a:schemeClr val="bg1"/>
                </a:solidFill>
                <a:effectLst/>
                <a:latin typeface="Times New Roman" panose="02020603050405020304" pitchFamily="18" charset="0"/>
                <a:cs typeface="Times New Roman" panose="02020603050405020304" pitchFamily="18" charset="0"/>
              </a:rPr>
              <a:t> or amenities.</a:t>
            </a:r>
          </a:p>
          <a:p>
            <a:pPr marL="171450" indent="-171450">
              <a:buFont typeface="Arial" panose="020B0604020202020204" pitchFamily="34" charset="0"/>
              <a:buChar char="•"/>
            </a:pPr>
            <a:r>
              <a:rPr lang="en-US" sz="1200" dirty="0" err="1">
                <a:solidFill>
                  <a:schemeClr val="bg1"/>
                </a:solidFill>
                <a:latin typeface="Times New Roman" panose="02020603050405020304" pitchFamily="18" charset="0"/>
                <a:cs typeface="Times New Roman" panose="02020603050405020304" pitchFamily="18" charset="0"/>
              </a:rPr>
              <a:t>get_bus_stop_coordinates</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7F5582A-78DE-9B5C-0753-4A5497DB9273}"/>
              </a:ext>
            </a:extLst>
          </p:cNvPr>
          <p:cNvSpPr txBox="1"/>
          <p:nvPr/>
        </p:nvSpPr>
        <p:spPr>
          <a:xfrm>
            <a:off x="2977493" y="3046764"/>
            <a:ext cx="3711316" cy="510778"/>
          </a:xfrm>
          <a:prstGeom prst="roundRect">
            <a:avLst/>
          </a:prstGeom>
          <a:solidFill>
            <a:schemeClr val="accent3">
              <a:lumMod val="40000"/>
              <a:lumOff val="60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0" i="0" u="none" strike="noStrike" dirty="0">
                <a:solidFill>
                  <a:schemeClr val="bg1"/>
                </a:solidFill>
                <a:effectLst/>
                <a:latin typeface="Times New Roman" panose="02020603050405020304" pitchFamily="18" charset="0"/>
                <a:cs typeface="Times New Roman" panose="02020603050405020304" pitchFamily="18" charset="0"/>
              </a:rPr>
              <a:t>Implement “</a:t>
            </a:r>
            <a:r>
              <a:rPr lang="en-US" sz="1200" b="0" i="0" u="none" strike="noStrike" dirty="0" err="1">
                <a:solidFill>
                  <a:schemeClr val="bg1"/>
                </a:solidFill>
                <a:effectLst/>
                <a:latin typeface="Times New Roman" panose="02020603050405020304" pitchFamily="18" charset="0"/>
                <a:cs typeface="Times New Roman" panose="02020603050405020304" pitchFamily="18" charset="0"/>
              </a:rPr>
              <a:t>find_nearest_amenity</a:t>
            </a:r>
            <a:r>
              <a:rPr lang="en-US" sz="1200" b="0" i="0" u="none" strike="noStrike" dirty="0">
                <a:solidFill>
                  <a:schemeClr val="bg1"/>
                </a:solidFill>
                <a:effectLst/>
                <a:latin typeface="Times New Roman" panose="02020603050405020304" pitchFamily="18" charset="0"/>
                <a:cs typeface="Times New Roman" panose="02020603050405020304" pitchFamily="18" charset="0"/>
              </a:rPr>
              <a:t>” function to locate the nearest specific amenity</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CC6AA43-F9AC-627E-86D7-E6AA380E333D}"/>
              </a:ext>
            </a:extLst>
          </p:cNvPr>
          <p:cNvSpPr txBox="1"/>
          <p:nvPr/>
        </p:nvSpPr>
        <p:spPr>
          <a:xfrm>
            <a:off x="2977493" y="4646404"/>
            <a:ext cx="3711316" cy="510778"/>
          </a:xfrm>
          <a:prstGeom prst="roundRect">
            <a:avLst/>
          </a:prstGeom>
          <a:solidFill>
            <a:schemeClr val="accent3">
              <a:lumMod val="40000"/>
              <a:lumOff val="60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Times New Roman" panose="02020603050405020304" pitchFamily="18" charset="0"/>
                <a:cs typeface="Times New Roman" panose="02020603050405020304" pitchFamily="18" charset="0"/>
              </a:rPr>
              <a:t>Calculate distance between the bus stops or the nearest bus stop and the target location using Google Maps API</a:t>
            </a:r>
          </a:p>
        </p:txBody>
      </p:sp>
      <p:pic>
        <p:nvPicPr>
          <p:cNvPr id="9" name="Picture 8">
            <a:extLst>
              <a:ext uri="{FF2B5EF4-FFF2-40B4-BE49-F238E27FC236}">
                <a16:creationId xmlns:a16="http://schemas.microsoft.com/office/drawing/2014/main" id="{A980032F-C3DB-E14F-A966-6481C00F6827}"/>
              </a:ext>
            </a:extLst>
          </p:cNvPr>
          <p:cNvPicPr>
            <a:picLocks noChangeAspect="1"/>
          </p:cNvPicPr>
          <p:nvPr/>
        </p:nvPicPr>
        <p:blipFill>
          <a:blip r:embed="rId4"/>
          <a:stretch>
            <a:fillRect/>
          </a:stretch>
        </p:blipFill>
        <p:spPr>
          <a:xfrm>
            <a:off x="6845876" y="1209682"/>
            <a:ext cx="4905018" cy="1093578"/>
          </a:xfrm>
          <a:prstGeom prst="rect">
            <a:avLst/>
          </a:prstGeom>
        </p:spPr>
      </p:pic>
      <p:pic>
        <p:nvPicPr>
          <p:cNvPr id="15" name="Picture 14">
            <a:extLst>
              <a:ext uri="{FF2B5EF4-FFF2-40B4-BE49-F238E27FC236}">
                <a16:creationId xmlns:a16="http://schemas.microsoft.com/office/drawing/2014/main" id="{0601972A-9BEF-304C-64A3-0EBC572B8A17}"/>
              </a:ext>
            </a:extLst>
          </p:cNvPr>
          <p:cNvPicPr>
            <a:picLocks noChangeAspect="1"/>
          </p:cNvPicPr>
          <p:nvPr/>
        </p:nvPicPr>
        <p:blipFill>
          <a:blip r:embed="rId5"/>
          <a:stretch>
            <a:fillRect/>
          </a:stretch>
        </p:blipFill>
        <p:spPr>
          <a:xfrm>
            <a:off x="6903584" y="3158683"/>
            <a:ext cx="4875587" cy="283464"/>
          </a:xfrm>
          <a:prstGeom prst="rect">
            <a:avLst/>
          </a:prstGeom>
        </p:spPr>
      </p:pic>
      <p:pic>
        <p:nvPicPr>
          <p:cNvPr id="21" name="Picture 20" descr="A close-up of a logo&#10;&#10;Description automatically generated">
            <a:extLst>
              <a:ext uri="{FF2B5EF4-FFF2-40B4-BE49-F238E27FC236}">
                <a16:creationId xmlns:a16="http://schemas.microsoft.com/office/drawing/2014/main" id="{F7C3A563-1BBA-48E1-B737-18F2254EE2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3584" y="4114625"/>
            <a:ext cx="3000806" cy="1574336"/>
          </a:xfrm>
          <a:prstGeom prst="rect">
            <a:avLst/>
          </a:prstGeom>
        </p:spPr>
      </p:pic>
    </p:spTree>
    <p:extLst>
      <p:ext uri="{BB962C8B-B14F-4D97-AF65-F5344CB8AC3E}">
        <p14:creationId xmlns:p14="http://schemas.microsoft.com/office/powerpoint/2010/main" val="347944820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4E37E5E-D709-9248-17A0-87223182B347}"/>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BB9F6CD6-709C-6471-F912-B93483C1FF6D}"/>
              </a:ext>
            </a:extLst>
          </p:cNvPr>
          <p:cNvSpPr>
            <a:spLocks noGrp="1"/>
          </p:cNvSpPr>
          <p:nvPr>
            <p:ph type="dt" sz="half" idx="10"/>
          </p:nvPr>
        </p:nvSpPr>
        <p:spPr/>
        <p:txBody>
          <a:bodyPr/>
          <a:lstStyle/>
          <a:p>
            <a:fld id="{D47A9A36-4EB0-BF46-AE48-7CDA251B954B}" type="datetime1">
              <a:rPr lang="en-US" smtClean="0"/>
              <a:t>1/25/2024</a:t>
            </a:fld>
            <a:endParaRPr lang="en-US"/>
          </a:p>
        </p:txBody>
      </p:sp>
      <p:sp>
        <p:nvSpPr>
          <p:cNvPr id="6" name="Slide Number Placeholder 5">
            <a:extLst>
              <a:ext uri="{FF2B5EF4-FFF2-40B4-BE49-F238E27FC236}">
                <a16:creationId xmlns:a16="http://schemas.microsoft.com/office/drawing/2014/main" id="{5C856A5C-8424-FC1C-80C5-7B13A2312317}"/>
              </a:ext>
            </a:extLst>
          </p:cNvPr>
          <p:cNvSpPr>
            <a:spLocks noGrp="1"/>
          </p:cNvSpPr>
          <p:nvPr>
            <p:ph type="sldNum" sz="quarter" idx="12"/>
          </p:nvPr>
        </p:nvSpPr>
        <p:spPr/>
        <p:txBody>
          <a:bodyPr/>
          <a:lstStyle/>
          <a:p>
            <a:fld id="{8A7A6979-0714-4377-B894-6BE4C2D6E202}" type="slidenum">
              <a:rPr lang="en-US" smtClean="0"/>
              <a:pPr/>
              <a:t>37</a:t>
            </a:fld>
            <a:endParaRPr lang="en-US"/>
          </a:p>
        </p:txBody>
      </p:sp>
      <p:sp>
        <p:nvSpPr>
          <p:cNvPr id="8" name="TextBox 7">
            <a:extLst>
              <a:ext uri="{FF2B5EF4-FFF2-40B4-BE49-F238E27FC236}">
                <a16:creationId xmlns:a16="http://schemas.microsoft.com/office/drawing/2014/main" id="{2FC3DB33-7C07-D190-BE36-2BA5A445F6D0}"/>
              </a:ext>
            </a:extLst>
          </p:cNvPr>
          <p:cNvSpPr txBox="1"/>
          <p:nvPr/>
        </p:nvSpPr>
        <p:spPr>
          <a:xfrm>
            <a:off x="1881353" y="364391"/>
            <a:ext cx="6778680" cy="461665"/>
          </a:xfrm>
          <a:prstGeom prst="rect">
            <a:avLst/>
          </a:prstGeom>
          <a:noFill/>
        </p:spPr>
        <p:txBody>
          <a:bodyPr wrap="square" lIns="91440" tIns="45720" rIns="91440" bIns="45720" rtlCol="0" anchor="t">
            <a:spAutoFit/>
          </a:bodyPr>
          <a:lstStyle/>
          <a:p>
            <a:r>
              <a:rPr lang="en-US" sz="2400" b="1" i="1">
                <a:solidFill>
                  <a:schemeClr val="tx2">
                    <a:lumMod val="75000"/>
                  </a:schemeClr>
                </a:solidFill>
              </a:rPr>
              <a:t>Nearby Places | Recap</a:t>
            </a:r>
          </a:p>
        </p:txBody>
      </p:sp>
      <p:cxnSp>
        <p:nvCxnSpPr>
          <p:cNvPr id="25" name="Straight Arrow Connector 24">
            <a:extLst>
              <a:ext uri="{FF2B5EF4-FFF2-40B4-BE49-F238E27FC236}">
                <a16:creationId xmlns:a16="http://schemas.microsoft.com/office/drawing/2014/main" id="{5A6FE3A3-C7CD-2A0F-A369-4ECC2B60833D}"/>
              </a:ext>
            </a:extLst>
          </p:cNvPr>
          <p:cNvCxnSpPr>
            <a:cxnSpLocks/>
          </p:cNvCxnSpPr>
          <p:nvPr/>
        </p:nvCxnSpPr>
        <p:spPr>
          <a:xfrm>
            <a:off x="4571340" y="2180484"/>
            <a:ext cx="0" cy="51641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3" name="Straight Arrow Connector 32">
            <a:extLst>
              <a:ext uri="{FF2B5EF4-FFF2-40B4-BE49-F238E27FC236}">
                <a16:creationId xmlns:a16="http://schemas.microsoft.com/office/drawing/2014/main" id="{8D2665A5-7805-91B2-B108-BEBD74C0347E}"/>
              </a:ext>
            </a:extLst>
          </p:cNvPr>
          <p:cNvCxnSpPr>
            <a:cxnSpLocks/>
          </p:cNvCxnSpPr>
          <p:nvPr/>
        </p:nvCxnSpPr>
        <p:spPr>
          <a:xfrm>
            <a:off x="4571340" y="3670401"/>
            <a:ext cx="0" cy="72798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7" name="TextBox 26">
            <a:extLst>
              <a:ext uri="{FF2B5EF4-FFF2-40B4-BE49-F238E27FC236}">
                <a16:creationId xmlns:a16="http://schemas.microsoft.com/office/drawing/2014/main" id="{08A7E14D-7EE0-CC83-0600-55CD2AB15628}"/>
              </a:ext>
            </a:extLst>
          </p:cNvPr>
          <p:cNvSpPr txBox="1"/>
          <p:nvPr/>
        </p:nvSpPr>
        <p:spPr>
          <a:xfrm>
            <a:off x="2454620" y="1657118"/>
            <a:ext cx="365806" cy="369332"/>
          </a:xfrm>
          <a:prstGeom prst="rect">
            <a:avLst/>
          </a:prstGeom>
          <a:noFill/>
        </p:spPr>
        <p:txBody>
          <a:bodyPr wrap="none" rtlCol="0">
            <a:spAutoFit/>
          </a:bodyPr>
          <a:lstStyle/>
          <a:p>
            <a:r>
              <a:rPr lang="en-US"/>
              <a:t>IV</a:t>
            </a:r>
          </a:p>
        </p:txBody>
      </p:sp>
      <p:sp>
        <p:nvSpPr>
          <p:cNvPr id="28" name="TextBox 27">
            <a:extLst>
              <a:ext uri="{FF2B5EF4-FFF2-40B4-BE49-F238E27FC236}">
                <a16:creationId xmlns:a16="http://schemas.microsoft.com/office/drawing/2014/main" id="{FD5DDE1A-DD62-BBE7-581B-EF535259FAF9}"/>
              </a:ext>
            </a:extLst>
          </p:cNvPr>
          <p:cNvSpPr txBox="1"/>
          <p:nvPr/>
        </p:nvSpPr>
        <p:spPr>
          <a:xfrm>
            <a:off x="2454620" y="3033553"/>
            <a:ext cx="308098" cy="369332"/>
          </a:xfrm>
          <a:prstGeom prst="rect">
            <a:avLst/>
          </a:prstGeom>
          <a:noFill/>
        </p:spPr>
        <p:txBody>
          <a:bodyPr wrap="none" rtlCol="0">
            <a:spAutoFit/>
          </a:bodyPr>
          <a:lstStyle/>
          <a:p>
            <a:r>
              <a:rPr lang="en-US"/>
              <a:t>V</a:t>
            </a:r>
          </a:p>
        </p:txBody>
      </p:sp>
      <p:sp>
        <p:nvSpPr>
          <p:cNvPr id="32" name="TextBox 31">
            <a:extLst>
              <a:ext uri="{FF2B5EF4-FFF2-40B4-BE49-F238E27FC236}">
                <a16:creationId xmlns:a16="http://schemas.microsoft.com/office/drawing/2014/main" id="{17BA276F-EDC7-3CFA-05B0-B304E5DA860E}"/>
              </a:ext>
            </a:extLst>
          </p:cNvPr>
          <p:cNvSpPr txBox="1"/>
          <p:nvPr/>
        </p:nvSpPr>
        <p:spPr>
          <a:xfrm>
            <a:off x="2454620" y="4851341"/>
            <a:ext cx="365806" cy="369332"/>
          </a:xfrm>
          <a:prstGeom prst="rect">
            <a:avLst/>
          </a:prstGeom>
          <a:noFill/>
        </p:spPr>
        <p:txBody>
          <a:bodyPr wrap="none" rtlCol="0">
            <a:spAutoFit/>
          </a:bodyPr>
          <a:lstStyle/>
          <a:p>
            <a:r>
              <a:rPr lang="en-US"/>
              <a:t>VI</a:t>
            </a:r>
          </a:p>
        </p:txBody>
      </p:sp>
      <p:pic>
        <p:nvPicPr>
          <p:cNvPr id="34" name="Picture 33">
            <a:extLst>
              <a:ext uri="{FF2B5EF4-FFF2-40B4-BE49-F238E27FC236}">
                <a16:creationId xmlns:a16="http://schemas.microsoft.com/office/drawing/2014/main" id="{B673862E-55BD-2B1F-88A0-E599550DBA6B}"/>
              </a:ext>
            </a:extLst>
          </p:cNvPr>
          <p:cNvPicPr>
            <a:picLocks noChangeAspect="1"/>
          </p:cNvPicPr>
          <p:nvPr/>
        </p:nvPicPr>
        <p:blipFill>
          <a:blip r:embed="rId3"/>
          <a:stretch>
            <a:fillRect/>
          </a:stretch>
        </p:blipFill>
        <p:spPr>
          <a:xfrm>
            <a:off x="214137" y="1038507"/>
            <a:ext cx="1667216" cy="4780986"/>
          </a:xfrm>
          <a:prstGeom prst="rect">
            <a:avLst/>
          </a:prstGeom>
        </p:spPr>
      </p:pic>
      <p:sp>
        <p:nvSpPr>
          <p:cNvPr id="2" name="TextBox 1">
            <a:extLst>
              <a:ext uri="{FF2B5EF4-FFF2-40B4-BE49-F238E27FC236}">
                <a16:creationId xmlns:a16="http://schemas.microsoft.com/office/drawing/2014/main" id="{808E309A-B7DB-A788-B8C5-C1B7C93024DB}"/>
              </a:ext>
            </a:extLst>
          </p:cNvPr>
          <p:cNvSpPr txBox="1"/>
          <p:nvPr/>
        </p:nvSpPr>
        <p:spPr>
          <a:xfrm>
            <a:off x="2977493" y="1501082"/>
            <a:ext cx="3711316" cy="510778"/>
          </a:xfrm>
          <a:prstGeom prst="roundRect">
            <a:avLst/>
          </a:prstGeom>
          <a:solidFill>
            <a:schemeClr val="accent3">
              <a:lumMod val="40000"/>
              <a:lumOff val="60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0" i="0" u="none" strike="noStrike">
                <a:solidFill>
                  <a:schemeClr val="bg1"/>
                </a:solidFill>
                <a:effectLst/>
                <a:latin typeface="Times New Roman" panose="02020603050405020304" pitchFamily="18" charset="0"/>
                <a:cs typeface="Times New Roman" panose="02020603050405020304" pitchFamily="18" charset="0"/>
              </a:rPr>
              <a:t>Get coordinates of the nearby </a:t>
            </a:r>
            <a:r>
              <a:rPr lang="en-US" sz="1200" b="0" i="0" u="none" strike="noStrike" err="1">
                <a:solidFill>
                  <a:schemeClr val="bg1"/>
                </a:solidFill>
                <a:effectLst/>
                <a:latin typeface="Times New Roman" panose="02020603050405020304" pitchFamily="18" charset="0"/>
                <a:cs typeface="Times New Roman" panose="02020603050405020304" pitchFamily="18" charset="0"/>
              </a:rPr>
              <a:t>bus_stops</a:t>
            </a:r>
            <a:r>
              <a:rPr lang="en-US" sz="1200" b="0" i="0" u="none" strike="noStrike">
                <a:solidFill>
                  <a:schemeClr val="bg1"/>
                </a:solidFill>
                <a:effectLst/>
                <a:latin typeface="Times New Roman" panose="02020603050405020304" pitchFamily="18" charset="0"/>
                <a:cs typeface="Times New Roman" panose="02020603050405020304" pitchFamily="18" charset="0"/>
              </a:rPr>
              <a:t> or amenities.</a:t>
            </a:r>
          </a:p>
          <a:p>
            <a:pPr marL="171450" indent="-171450">
              <a:buFont typeface="Arial" panose="020B0604020202020204" pitchFamily="34" charset="0"/>
              <a:buChar char="•"/>
            </a:pPr>
            <a:r>
              <a:rPr lang="en-US" sz="1200" err="1">
                <a:solidFill>
                  <a:schemeClr val="bg1"/>
                </a:solidFill>
                <a:latin typeface="Times New Roman" panose="02020603050405020304" pitchFamily="18" charset="0"/>
                <a:cs typeface="Times New Roman" panose="02020603050405020304" pitchFamily="18" charset="0"/>
              </a:rPr>
              <a:t>get_bus_stop_coordinates</a:t>
            </a:r>
            <a:endParaRPr lang="en-US" sz="120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7F5582A-78DE-9B5C-0753-4A5497DB9273}"/>
              </a:ext>
            </a:extLst>
          </p:cNvPr>
          <p:cNvSpPr txBox="1"/>
          <p:nvPr/>
        </p:nvSpPr>
        <p:spPr>
          <a:xfrm>
            <a:off x="2977493" y="3046764"/>
            <a:ext cx="3711316" cy="510778"/>
          </a:xfrm>
          <a:prstGeom prst="roundRect">
            <a:avLst/>
          </a:prstGeom>
          <a:solidFill>
            <a:schemeClr val="accent3">
              <a:lumMod val="40000"/>
              <a:lumOff val="60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0" i="0" u="none" strike="noStrike">
                <a:solidFill>
                  <a:schemeClr val="bg1"/>
                </a:solidFill>
                <a:effectLst/>
                <a:latin typeface="Times New Roman" panose="02020603050405020304" pitchFamily="18" charset="0"/>
                <a:cs typeface="Times New Roman" panose="02020603050405020304" pitchFamily="18" charset="0"/>
              </a:rPr>
              <a:t>Implement “</a:t>
            </a:r>
            <a:r>
              <a:rPr lang="en-US" sz="1200" b="0" i="0" u="none" strike="noStrike" err="1">
                <a:solidFill>
                  <a:schemeClr val="bg1"/>
                </a:solidFill>
                <a:effectLst/>
                <a:latin typeface="Times New Roman" panose="02020603050405020304" pitchFamily="18" charset="0"/>
                <a:cs typeface="Times New Roman" panose="02020603050405020304" pitchFamily="18" charset="0"/>
              </a:rPr>
              <a:t>find_nearest_amenity</a:t>
            </a:r>
            <a:r>
              <a:rPr lang="en-US" sz="1200" b="0" i="0" u="none" strike="noStrike">
                <a:solidFill>
                  <a:schemeClr val="bg1"/>
                </a:solidFill>
                <a:effectLst/>
                <a:latin typeface="Times New Roman" panose="02020603050405020304" pitchFamily="18" charset="0"/>
                <a:cs typeface="Times New Roman" panose="02020603050405020304" pitchFamily="18" charset="0"/>
              </a:rPr>
              <a:t>” function to locate the nearest specific amenity</a:t>
            </a:r>
            <a:endParaRPr lang="en-US" sz="120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CC6AA43-F9AC-627E-86D7-E6AA380E333D}"/>
              </a:ext>
            </a:extLst>
          </p:cNvPr>
          <p:cNvSpPr txBox="1"/>
          <p:nvPr/>
        </p:nvSpPr>
        <p:spPr>
          <a:xfrm>
            <a:off x="2977493" y="4646404"/>
            <a:ext cx="3711316" cy="510778"/>
          </a:xfrm>
          <a:prstGeom prst="roundRect">
            <a:avLst/>
          </a:prstGeom>
          <a:solidFill>
            <a:schemeClr val="accent3">
              <a:lumMod val="40000"/>
              <a:lumOff val="60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panose="02020603050405020304" pitchFamily="18" charset="0"/>
                <a:cs typeface="Times New Roman" panose="02020603050405020304" pitchFamily="18" charset="0"/>
              </a:rPr>
              <a:t>Calculate distance between the bus stops or the nearest bus stop and the target location using Google Maps API</a:t>
            </a:r>
          </a:p>
        </p:txBody>
      </p:sp>
      <p:pic>
        <p:nvPicPr>
          <p:cNvPr id="9" name="Picture 8">
            <a:extLst>
              <a:ext uri="{FF2B5EF4-FFF2-40B4-BE49-F238E27FC236}">
                <a16:creationId xmlns:a16="http://schemas.microsoft.com/office/drawing/2014/main" id="{A980032F-C3DB-E14F-A966-6481C00F6827}"/>
              </a:ext>
            </a:extLst>
          </p:cNvPr>
          <p:cNvPicPr>
            <a:picLocks noChangeAspect="1"/>
          </p:cNvPicPr>
          <p:nvPr/>
        </p:nvPicPr>
        <p:blipFill>
          <a:blip r:embed="rId4"/>
          <a:stretch>
            <a:fillRect/>
          </a:stretch>
        </p:blipFill>
        <p:spPr>
          <a:xfrm>
            <a:off x="6845876" y="1209682"/>
            <a:ext cx="4905018" cy="1093578"/>
          </a:xfrm>
          <a:prstGeom prst="rect">
            <a:avLst/>
          </a:prstGeom>
        </p:spPr>
      </p:pic>
      <p:pic>
        <p:nvPicPr>
          <p:cNvPr id="15" name="Picture 14">
            <a:extLst>
              <a:ext uri="{FF2B5EF4-FFF2-40B4-BE49-F238E27FC236}">
                <a16:creationId xmlns:a16="http://schemas.microsoft.com/office/drawing/2014/main" id="{0601972A-9BEF-304C-64A3-0EBC572B8A17}"/>
              </a:ext>
            </a:extLst>
          </p:cNvPr>
          <p:cNvPicPr>
            <a:picLocks noChangeAspect="1"/>
          </p:cNvPicPr>
          <p:nvPr/>
        </p:nvPicPr>
        <p:blipFill>
          <a:blip r:embed="rId5"/>
          <a:stretch>
            <a:fillRect/>
          </a:stretch>
        </p:blipFill>
        <p:spPr>
          <a:xfrm>
            <a:off x="6903584" y="3158683"/>
            <a:ext cx="4875587" cy="283464"/>
          </a:xfrm>
          <a:prstGeom prst="rect">
            <a:avLst/>
          </a:prstGeom>
        </p:spPr>
      </p:pic>
      <p:pic>
        <p:nvPicPr>
          <p:cNvPr id="21" name="Picture 20" descr="A close-up of a logo&#10;&#10;Description automatically generated">
            <a:extLst>
              <a:ext uri="{FF2B5EF4-FFF2-40B4-BE49-F238E27FC236}">
                <a16:creationId xmlns:a16="http://schemas.microsoft.com/office/drawing/2014/main" id="{F7C3A563-1BBA-48E1-B737-18F2254EE2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3584" y="4114625"/>
            <a:ext cx="3000806" cy="1574336"/>
          </a:xfrm>
          <a:prstGeom prst="rect">
            <a:avLst/>
          </a:prstGeom>
        </p:spPr>
      </p:pic>
    </p:spTree>
    <p:extLst>
      <p:ext uri="{BB962C8B-B14F-4D97-AF65-F5344CB8AC3E}">
        <p14:creationId xmlns:p14="http://schemas.microsoft.com/office/powerpoint/2010/main" val="3479448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82809-AE81-8FA1-9326-26F92DC7D2FC}"/>
            </a:ext>
          </a:extLst>
        </p:cNvPr>
        <p:cNvGrpSpPr/>
        <p:nvPr/>
      </p:nvGrpSpPr>
      <p:grpSpPr>
        <a:xfrm>
          <a:off x="0" y="0"/>
          <a:ext cx="0" cy="0"/>
          <a:chOff x="0" y="0"/>
          <a:chExt cx="0" cy="0"/>
        </a:xfrm>
      </p:grpSpPr>
      <p:sp>
        <p:nvSpPr>
          <p:cNvPr id="46" name="Rounded Rectangle 45">
            <a:extLst>
              <a:ext uri="{FF2B5EF4-FFF2-40B4-BE49-F238E27FC236}">
                <a16:creationId xmlns:a16="http://schemas.microsoft.com/office/drawing/2014/main" id="{C2B2CFC7-B0B1-0BFA-E251-2981B70219F9}"/>
              </a:ext>
            </a:extLst>
          </p:cNvPr>
          <p:cNvSpPr/>
          <p:nvPr/>
        </p:nvSpPr>
        <p:spPr>
          <a:xfrm>
            <a:off x="9339321" y="3822609"/>
            <a:ext cx="2091128" cy="5567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E2515B9D-BC4C-3EB6-FE02-9786895B99A6}"/>
              </a:ext>
            </a:extLst>
          </p:cNvPr>
          <p:cNvSpPr/>
          <p:nvPr/>
        </p:nvSpPr>
        <p:spPr>
          <a:xfrm>
            <a:off x="6770573" y="1574255"/>
            <a:ext cx="2091128" cy="5567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67F9B119-392B-A06E-2B67-2B8216934986}"/>
              </a:ext>
            </a:extLst>
          </p:cNvPr>
          <p:cNvSpPr/>
          <p:nvPr/>
        </p:nvSpPr>
        <p:spPr>
          <a:xfrm>
            <a:off x="3645760" y="3822609"/>
            <a:ext cx="2091128" cy="5567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AF23D8FB-D8CC-7D8C-E962-BF25442E0B97}"/>
              </a:ext>
            </a:extLst>
          </p:cNvPr>
          <p:cNvSpPr/>
          <p:nvPr/>
        </p:nvSpPr>
        <p:spPr>
          <a:xfrm>
            <a:off x="1627433" y="1602288"/>
            <a:ext cx="2091128" cy="5567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DC20F227-098C-64AC-6DCB-A3EADE44CCDD}"/>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9862A571-1414-AF48-2280-41C349D424B2}"/>
              </a:ext>
            </a:extLst>
          </p:cNvPr>
          <p:cNvSpPr>
            <a:spLocks noGrp="1"/>
          </p:cNvSpPr>
          <p:nvPr>
            <p:ph type="sldNum" sz="quarter" idx="12"/>
          </p:nvPr>
        </p:nvSpPr>
        <p:spPr/>
        <p:txBody>
          <a:bodyPr/>
          <a:lstStyle/>
          <a:p>
            <a:fld id="{8A7A6979-0714-4377-B894-6BE4C2D6E202}" type="slidenum">
              <a:rPr lang="en-US" smtClean="0"/>
              <a:pPr/>
              <a:t>4</a:t>
            </a:fld>
            <a:endParaRPr lang="en-US"/>
          </a:p>
        </p:txBody>
      </p:sp>
      <p:sp>
        <p:nvSpPr>
          <p:cNvPr id="8" name="TextBox 7">
            <a:extLst>
              <a:ext uri="{FF2B5EF4-FFF2-40B4-BE49-F238E27FC236}">
                <a16:creationId xmlns:a16="http://schemas.microsoft.com/office/drawing/2014/main" id="{04FD2F31-E6F2-EDAD-65DD-B1D67459F87B}"/>
              </a:ext>
            </a:extLst>
          </p:cNvPr>
          <p:cNvSpPr txBox="1"/>
          <p:nvPr/>
        </p:nvSpPr>
        <p:spPr>
          <a:xfrm>
            <a:off x="1881353" y="364391"/>
            <a:ext cx="9669516" cy="461665"/>
          </a:xfrm>
          <a:prstGeom prst="rect">
            <a:avLst/>
          </a:prstGeom>
          <a:noFill/>
        </p:spPr>
        <p:txBody>
          <a:bodyPr wrap="square" lIns="91440" tIns="45720" rIns="91440" bIns="45720" rtlCol="0" anchor="t">
            <a:spAutoFit/>
          </a:bodyPr>
          <a:lstStyle/>
          <a:p>
            <a:r>
              <a:rPr lang="en-US" sz="2400" b="1" i="1" dirty="0">
                <a:solidFill>
                  <a:schemeClr val="tx2">
                    <a:lumMod val="75000"/>
                  </a:schemeClr>
                </a:solidFill>
              </a:rPr>
              <a:t>Nearby Places (To potentially identify ~200 nearby places)</a:t>
            </a:r>
          </a:p>
        </p:txBody>
      </p:sp>
      <p:sp>
        <p:nvSpPr>
          <p:cNvPr id="19" name="Rounded Rectangle 18">
            <a:extLst>
              <a:ext uri="{FF2B5EF4-FFF2-40B4-BE49-F238E27FC236}">
                <a16:creationId xmlns:a16="http://schemas.microsoft.com/office/drawing/2014/main" id="{F600C7EB-65AA-1023-5AF8-42AFD760DBCB}"/>
              </a:ext>
            </a:extLst>
          </p:cNvPr>
          <p:cNvSpPr/>
          <p:nvPr/>
        </p:nvSpPr>
        <p:spPr>
          <a:xfrm>
            <a:off x="3645760" y="4053212"/>
            <a:ext cx="2091127" cy="1403244"/>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p>
          <a:p>
            <a:pPr marL="171450" indent="-171450">
              <a:buFont typeface="Arial" panose="020B0604020202020204" pitchFamily="34" charset="0"/>
              <a:buChar char="•"/>
            </a:pPr>
            <a:r>
              <a:rPr lang="en-US" sz="900" dirty="0"/>
              <a:t>Helipad</a:t>
            </a:r>
          </a:p>
          <a:p>
            <a:pPr marL="171450" indent="-171450">
              <a:buFont typeface="Arial" panose="020B0604020202020204" pitchFamily="34" charset="0"/>
              <a:buChar char="•"/>
            </a:pPr>
            <a:endParaRPr lang="en-US" sz="900" dirty="0"/>
          </a:p>
          <a:p>
            <a:pPr marL="171450" indent="-171450">
              <a:buFont typeface="Arial" panose="020B0604020202020204" pitchFamily="34" charset="0"/>
              <a:buChar char="•"/>
            </a:pPr>
            <a:r>
              <a:rPr lang="en-US" sz="900" dirty="0"/>
              <a:t>Heliport</a:t>
            </a:r>
          </a:p>
          <a:p>
            <a:pPr marL="171450" indent="-171450">
              <a:buFont typeface="Arial" panose="020B0604020202020204" pitchFamily="34" charset="0"/>
              <a:buChar char="•"/>
            </a:pPr>
            <a:endParaRPr lang="en-US" sz="900" dirty="0"/>
          </a:p>
          <a:p>
            <a:pPr marL="171450" indent="-171450">
              <a:buFont typeface="Arial" panose="020B0604020202020204" pitchFamily="34" charset="0"/>
              <a:buChar char="•"/>
            </a:pPr>
            <a:r>
              <a:rPr lang="en-US" sz="900" dirty="0"/>
              <a:t>Runway</a:t>
            </a:r>
          </a:p>
          <a:p>
            <a:pPr marL="171450" indent="-171450">
              <a:buFont typeface="Arial" panose="020B0604020202020204" pitchFamily="34" charset="0"/>
              <a:buChar char="•"/>
            </a:pPr>
            <a:endParaRPr lang="en-US" sz="900" dirty="0"/>
          </a:p>
          <a:p>
            <a:pPr marL="171450" indent="-171450">
              <a:buFont typeface="Arial" panose="020B0604020202020204" pitchFamily="34" charset="0"/>
              <a:buChar char="•"/>
            </a:pPr>
            <a:r>
              <a:rPr lang="en-US" sz="900" dirty="0"/>
              <a:t>Terminal</a:t>
            </a:r>
          </a:p>
        </p:txBody>
      </p:sp>
      <p:sp>
        <p:nvSpPr>
          <p:cNvPr id="22" name="Rounded Rectangle 21">
            <a:extLst>
              <a:ext uri="{FF2B5EF4-FFF2-40B4-BE49-F238E27FC236}">
                <a16:creationId xmlns:a16="http://schemas.microsoft.com/office/drawing/2014/main" id="{AEFF4E51-86DA-2DCF-ECE9-BF4CDC9F3242}"/>
              </a:ext>
            </a:extLst>
          </p:cNvPr>
          <p:cNvSpPr/>
          <p:nvPr/>
        </p:nvSpPr>
        <p:spPr>
          <a:xfrm>
            <a:off x="9339322" y="4055806"/>
            <a:ext cx="2091127" cy="139956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800" dirty="0">
              <a:solidFill>
                <a:srgbClr val="111827"/>
              </a:solidFill>
              <a:latin typeface="Söhne Mono"/>
            </a:endParaRPr>
          </a:p>
          <a:p>
            <a:pPr marL="171450" indent="-171450">
              <a:buFont typeface="Arial" panose="020B0604020202020204" pitchFamily="34" charset="0"/>
              <a:buChar char="•"/>
            </a:pPr>
            <a:r>
              <a:rPr lang="en-US" sz="900" i="0" u="none" strike="noStrike" dirty="0">
                <a:solidFill>
                  <a:srgbClr val="111827"/>
                </a:solidFill>
                <a:effectLst/>
                <a:latin typeface="Söhne Mono"/>
              </a:rPr>
              <a:t>Exchange</a:t>
            </a:r>
          </a:p>
          <a:p>
            <a:pPr marL="171450" indent="-171450">
              <a:buFont typeface="Arial" panose="020B0604020202020204" pitchFamily="34" charset="0"/>
              <a:buChar char="•"/>
            </a:pPr>
            <a:r>
              <a:rPr lang="en-US" sz="900" i="0" u="none" strike="noStrike" dirty="0">
                <a:solidFill>
                  <a:srgbClr val="111827"/>
                </a:solidFill>
                <a:effectLst/>
                <a:latin typeface="Söhne Mono"/>
              </a:rPr>
              <a:t>Connection Point</a:t>
            </a:r>
          </a:p>
          <a:p>
            <a:pPr marL="171450" indent="-171450">
              <a:buFont typeface="Arial" panose="020B0604020202020204" pitchFamily="34" charset="0"/>
              <a:buChar char="•"/>
            </a:pPr>
            <a:r>
              <a:rPr lang="en-US" sz="900" i="0" u="none" strike="noStrike" dirty="0">
                <a:solidFill>
                  <a:srgbClr val="111827"/>
                </a:solidFill>
                <a:effectLst/>
                <a:latin typeface="Söhne Mono"/>
              </a:rPr>
              <a:t>Distribution Point</a:t>
            </a:r>
          </a:p>
          <a:p>
            <a:pPr marL="171450" indent="-171450">
              <a:buFont typeface="Arial" panose="020B0604020202020204" pitchFamily="34" charset="0"/>
              <a:buChar char="•"/>
            </a:pPr>
            <a:r>
              <a:rPr lang="en-US" sz="900" i="0" u="none" strike="noStrike" dirty="0">
                <a:solidFill>
                  <a:srgbClr val="111827"/>
                </a:solidFill>
                <a:effectLst/>
                <a:latin typeface="Söhne Mono"/>
              </a:rPr>
              <a:t>Service Device</a:t>
            </a:r>
          </a:p>
          <a:p>
            <a:pPr marL="171450" indent="-171450">
              <a:buFont typeface="Arial" panose="020B0604020202020204" pitchFamily="34" charset="0"/>
              <a:buChar char="•"/>
            </a:pPr>
            <a:r>
              <a:rPr lang="en-US" sz="900" i="0" u="none" strike="noStrike" dirty="0">
                <a:solidFill>
                  <a:srgbClr val="111827"/>
                </a:solidFill>
                <a:effectLst/>
                <a:latin typeface="Söhne Mono"/>
              </a:rPr>
              <a:t>Data Center</a:t>
            </a:r>
          </a:p>
          <a:p>
            <a:pPr marL="171450" indent="-171450">
              <a:buFont typeface="Arial" panose="020B0604020202020204" pitchFamily="34" charset="0"/>
              <a:buChar char="•"/>
            </a:pPr>
            <a:r>
              <a:rPr lang="en-US" sz="900" i="0" u="none" strike="noStrike" dirty="0">
                <a:solidFill>
                  <a:srgbClr val="111827"/>
                </a:solidFill>
                <a:effectLst/>
                <a:latin typeface="Söhne Mono"/>
              </a:rPr>
              <a:t>Line</a:t>
            </a:r>
          </a:p>
        </p:txBody>
      </p:sp>
      <p:sp>
        <p:nvSpPr>
          <p:cNvPr id="24" name="Rounded Rectangle 23">
            <a:extLst>
              <a:ext uri="{FF2B5EF4-FFF2-40B4-BE49-F238E27FC236}">
                <a16:creationId xmlns:a16="http://schemas.microsoft.com/office/drawing/2014/main" id="{2588839F-1E12-F293-36E3-0265F28FBBC4}"/>
              </a:ext>
            </a:extLst>
          </p:cNvPr>
          <p:cNvSpPr/>
          <p:nvPr/>
        </p:nvSpPr>
        <p:spPr>
          <a:xfrm>
            <a:off x="1627433" y="1880646"/>
            <a:ext cx="2091128" cy="1403244"/>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800" dirty="0"/>
          </a:p>
          <a:p>
            <a:pPr marL="171450" indent="-171450">
              <a:buFont typeface="Arial" panose="020B0604020202020204" pitchFamily="34" charset="0"/>
              <a:buChar char="•"/>
            </a:pPr>
            <a:r>
              <a:rPr lang="en-US" sz="900" dirty="0"/>
              <a:t>Railway Halt</a:t>
            </a:r>
          </a:p>
          <a:p>
            <a:pPr marL="171450" indent="-171450">
              <a:buFont typeface="Arial" panose="020B0604020202020204" pitchFamily="34" charset="0"/>
              <a:buChar char="•"/>
            </a:pPr>
            <a:r>
              <a:rPr lang="en-US" sz="900" dirty="0"/>
              <a:t>Public Transport Stop Position</a:t>
            </a:r>
          </a:p>
          <a:p>
            <a:pPr marL="171450" indent="-171450">
              <a:buFont typeface="Arial" panose="020B0604020202020204" pitchFamily="34" charset="0"/>
              <a:buChar char="•"/>
            </a:pPr>
            <a:r>
              <a:rPr lang="en-US" sz="900" dirty="0"/>
              <a:t>Public Transport Platform</a:t>
            </a:r>
          </a:p>
          <a:p>
            <a:pPr marL="171450" indent="-171450">
              <a:buFont typeface="Arial" panose="020B0604020202020204" pitchFamily="34" charset="0"/>
              <a:buChar char="•"/>
            </a:pPr>
            <a:r>
              <a:rPr lang="en-US" sz="900" dirty="0"/>
              <a:t>Railway Platform</a:t>
            </a:r>
          </a:p>
          <a:p>
            <a:pPr marL="171450" indent="-171450">
              <a:buFont typeface="Arial" panose="020B0604020202020204" pitchFamily="34" charset="0"/>
              <a:buChar char="•"/>
            </a:pPr>
            <a:r>
              <a:rPr lang="en-US" sz="900" dirty="0"/>
              <a:t>Public Transport Station</a:t>
            </a:r>
          </a:p>
          <a:p>
            <a:pPr marL="171450" indent="-171450">
              <a:buFont typeface="Arial" panose="020B0604020202020204" pitchFamily="34" charset="0"/>
              <a:buChar char="•"/>
            </a:pPr>
            <a:r>
              <a:rPr lang="en-US" sz="900" dirty="0"/>
              <a:t>Railway Station</a:t>
            </a:r>
          </a:p>
          <a:p>
            <a:pPr marL="171450" indent="-171450">
              <a:buFont typeface="Arial" panose="020B0604020202020204" pitchFamily="34" charset="0"/>
              <a:buChar char="•"/>
            </a:pPr>
            <a:r>
              <a:rPr lang="en-US" sz="900" dirty="0"/>
              <a:t>Railway Subway Entrance</a:t>
            </a:r>
          </a:p>
          <a:p>
            <a:pPr marL="171450" indent="-171450">
              <a:buFont typeface="Arial" panose="020B0604020202020204" pitchFamily="34" charset="0"/>
              <a:buChar char="•"/>
            </a:pPr>
            <a:r>
              <a:rPr lang="en-US" sz="900" dirty="0"/>
              <a:t>Railway Tram Stop</a:t>
            </a:r>
          </a:p>
        </p:txBody>
      </p:sp>
      <p:sp>
        <p:nvSpPr>
          <p:cNvPr id="29" name="Rounded Rectangle 28">
            <a:extLst>
              <a:ext uri="{FF2B5EF4-FFF2-40B4-BE49-F238E27FC236}">
                <a16:creationId xmlns:a16="http://schemas.microsoft.com/office/drawing/2014/main" id="{95E7C884-B0B4-502B-D8AB-54DFD5963752}"/>
              </a:ext>
            </a:extLst>
          </p:cNvPr>
          <p:cNvSpPr/>
          <p:nvPr/>
        </p:nvSpPr>
        <p:spPr>
          <a:xfrm>
            <a:off x="6770573" y="1852612"/>
            <a:ext cx="2091128" cy="1403244"/>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800" dirty="0"/>
          </a:p>
          <a:p>
            <a:pPr marL="171450" indent="-171450">
              <a:buFont typeface="Arial" panose="020B0604020202020204" pitchFamily="34" charset="0"/>
              <a:buChar char="•"/>
            </a:pPr>
            <a:r>
              <a:rPr lang="en-US" sz="900" dirty="0"/>
              <a:t>Border Zone</a:t>
            </a:r>
          </a:p>
          <a:p>
            <a:pPr marL="171450" indent="-171450">
              <a:buFont typeface="Arial" panose="020B0604020202020204" pitchFamily="34" charset="0"/>
              <a:buChar char="•"/>
            </a:pPr>
            <a:r>
              <a:rPr lang="en-US" sz="900" dirty="0"/>
              <a:t>Forest</a:t>
            </a:r>
          </a:p>
          <a:p>
            <a:pPr marL="171450" indent="-171450">
              <a:buFont typeface="Arial" panose="020B0604020202020204" pitchFamily="34" charset="0"/>
              <a:buChar char="•"/>
            </a:pPr>
            <a:r>
              <a:rPr lang="en-US" sz="900" dirty="0"/>
              <a:t>National Park</a:t>
            </a:r>
          </a:p>
          <a:p>
            <a:pPr marL="171450" indent="-171450">
              <a:buFont typeface="Arial" panose="020B0604020202020204" pitchFamily="34" charset="0"/>
              <a:buChar char="•"/>
            </a:pPr>
            <a:r>
              <a:rPr lang="en-US" sz="900" dirty="0"/>
              <a:t>Protected Area</a:t>
            </a:r>
          </a:p>
          <a:p>
            <a:pPr marL="171450" indent="-171450">
              <a:buFont typeface="Arial" panose="020B0604020202020204" pitchFamily="34" charset="0"/>
              <a:buChar char="•"/>
            </a:pPr>
            <a:r>
              <a:rPr lang="en-US" sz="900" dirty="0"/>
              <a:t>Disputed</a:t>
            </a:r>
          </a:p>
          <a:p>
            <a:pPr marL="171450" indent="-171450">
              <a:buFont typeface="Arial" panose="020B0604020202020204" pitchFamily="34" charset="0"/>
              <a:buChar char="•"/>
            </a:pPr>
            <a:r>
              <a:rPr lang="en-US" sz="900" dirty="0"/>
              <a:t>Special Economic Zone</a:t>
            </a:r>
            <a:endParaRPr lang="en-US" sz="800" dirty="0"/>
          </a:p>
        </p:txBody>
      </p:sp>
      <p:pic>
        <p:nvPicPr>
          <p:cNvPr id="42" name="Graphic 41" descr="Bus with solid fill">
            <a:extLst>
              <a:ext uri="{FF2B5EF4-FFF2-40B4-BE49-F238E27FC236}">
                <a16:creationId xmlns:a16="http://schemas.microsoft.com/office/drawing/2014/main" id="{47947DA4-FBB0-1D96-449F-C214903074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5355" y="1747250"/>
            <a:ext cx="1090666" cy="1090666"/>
          </a:xfrm>
          <a:prstGeom prst="rect">
            <a:avLst/>
          </a:prstGeom>
        </p:spPr>
      </p:pic>
      <p:pic>
        <p:nvPicPr>
          <p:cNvPr id="52" name="Graphic 51" descr="Airplane with solid fill">
            <a:extLst>
              <a:ext uri="{FF2B5EF4-FFF2-40B4-BE49-F238E27FC236}">
                <a16:creationId xmlns:a16="http://schemas.microsoft.com/office/drawing/2014/main" id="{2065850F-E0FE-1917-3C9E-D0168A86DA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1476" y="4053212"/>
            <a:ext cx="1088315" cy="1088315"/>
          </a:xfrm>
          <a:prstGeom prst="rect">
            <a:avLst/>
          </a:prstGeom>
        </p:spPr>
      </p:pic>
      <p:pic>
        <p:nvPicPr>
          <p:cNvPr id="54" name="Graphic 53" descr="Forest scene with solid fill">
            <a:extLst>
              <a:ext uri="{FF2B5EF4-FFF2-40B4-BE49-F238E27FC236}">
                <a16:creationId xmlns:a16="http://schemas.microsoft.com/office/drawing/2014/main" id="{2D01734F-DEDE-AB2E-3E5E-0F94F5F155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28495" y="1783309"/>
            <a:ext cx="1090666" cy="1090666"/>
          </a:xfrm>
          <a:prstGeom prst="rect">
            <a:avLst/>
          </a:prstGeom>
        </p:spPr>
      </p:pic>
      <p:pic>
        <p:nvPicPr>
          <p:cNvPr id="56" name="Graphic 55" descr="Cell Tower with solid fill">
            <a:extLst>
              <a:ext uri="{FF2B5EF4-FFF2-40B4-BE49-F238E27FC236}">
                <a16:creationId xmlns:a16="http://schemas.microsoft.com/office/drawing/2014/main" id="{304B7924-3490-01F4-447E-401B327054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39062" y="4053212"/>
            <a:ext cx="1088315" cy="1088315"/>
          </a:xfrm>
          <a:prstGeom prst="rect">
            <a:avLst/>
          </a:prstGeom>
        </p:spPr>
      </p:pic>
      <p:sp>
        <p:nvSpPr>
          <p:cNvPr id="57" name="TextBox 56">
            <a:extLst>
              <a:ext uri="{FF2B5EF4-FFF2-40B4-BE49-F238E27FC236}">
                <a16:creationId xmlns:a16="http://schemas.microsoft.com/office/drawing/2014/main" id="{2909E283-6A80-3063-7070-7A102604E177}"/>
              </a:ext>
            </a:extLst>
          </p:cNvPr>
          <p:cNvSpPr txBox="1"/>
          <p:nvPr/>
        </p:nvSpPr>
        <p:spPr>
          <a:xfrm>
            <a:off x="1809680" y="1550870"/>
            <a:ext cx="1828001" cy="369332"/>
          </a:xfrm>
          <a:prstGeom prst="rect">
            <a:avLst/>
          </a:prstGeom>
          <a:noFill/>
        </p:spPr>
        <p:txBody>
          <a:bodyPr wrap="none" rtlCol="0">
            <a:spAutoFit/>
          </a:bodyPr>
          <a:lstStyle/>
          <a:p>
            <a:r>
              <a:rPr lang="en-US" b="1" dirty="0"/>
              <a:t>Public Transport</a:t>
            </a:r>
          </a:p>
        </p:txBody>
      </p:sp>
      <p:sp>
        <p:nvSpPr>
          <p:cNvPr id="58" name="TextBox 57">
            <a:extLst>
              <a:ext uri="{FF2B5EF4-FFF2-40B4-BE49-F238E27FC236}">
                <a16:creationId xmlns:a16="http://schemas.microsoft.com/office/drawing/2014/main" id="{394B661F-F726-E5AD-D90B-D558447BD315}"/>
              </a:ext>
            </a:extLst>
          </p:cNvPr>
          <p:cNvSpPr txBox="1"/>
          <p:nvPr/>
        </p:nvSpPr>
        <p:spPr>
          <a:xfrm>
            <a:off x="9872853" y="3754542"/>
            <a:ext cx="1024063" cy="369332"/>
          </a:xfrm>
          <a:prstGeom prst="rect">
            <a:avLst/>
          </a:prstGeom>
          <a:noFill/>
        </p:spPr>
        <p:txBody>
          <a:bodyPr wrap="none" rtlCol="0">
            <a:spAutoFit/>
          </a:bodyPr>
          <a:lstStyle/>
          <a:p>
            <a:pPr algn="ctr"/>
            <a:r>
              <a:rPr lang="en-US" b="1" dirty="0"/>
              <a:t>Telecom</a:t>
            </a:r>
          </a:p>
        </p:txBody>
      </p:sp>
      <p:sp>
        <p:nvSpPr>
          <p:cNvPr id="59" name="TextBox 58">
            <a:extLst>
              <a:ext uri="{FF2B5EF4-FFF2-40B4-BE49-F238E27FC236}">
                <a16:creationId xmlns:a16="http://schemas.microsoft.com/office/drawing/2014/main" id="{80D8130E-88DF-517F-800F-8C79F02D102F}"/>
              </a:ext>
            </a:extLst>
          </p:cNvPr>
          <p:cNvSpPr txBox="1"/>
          <p:nvPr/>
        </p:nvSpPr>
        <p:spPr>
          <a:xfrm>
            <a:off x="4136010" y="3731634"/>
            <a:ext cx="1110625" cy="369332"/>
          </a:xfrm>
          <a:prstGeom prst="rect">
            <a:avLst/>
          </a:prstGeom>
          <a:noFill/>
        </p:spPr>
        <p:txBody>
          <a:bodyPr wrap="none" rtlCol="0">
            <a:spAutoFit/>
          </a:bodyPr>
          <a:lstStyle/>
          <a:p>
            <a:pPr algn="ctr"/>
            <a:r>
              <a:rPr lang="en-US" b="1" dirty="0"/>
              <a:t>Aero-Way</a:t>
            </a:r>
          </a:p>
        </p:txBody>
      </p:sp>
      <p:sp>
        <p:nvSpPr>
          <p:cNvPr id="60" name="TextBox 59">
            <a:extLst>
              <a:ext uri="{FF2B5EF4-FFF2-40B4-BE49-F238E27FC236}">
                <a16:creationId xmlns:a16="http://schemas.microsoft.com/office/drawing/2014/main" id="{B61FA08A-209F-37EE-0DC6-94F4FE8A9863}"/>
              </a:ext>
            </a:extLst>
          </p:cNvPr>
          <p:cNvSpPr txBox="1"/>
          <p:nvPr/>
        </p:nvSpPr>
        <p:spPr>
          <a:xfrm>
            <a:off x="7237869" y="1511313"/>
            <a:ext cx="1156535" cy="369332"/>
          </a:xfrm>
          <a:prstGeom prst="rect">
            <a:avLst/>
          </a:prstGeom>
          <a:noFill/>
        </p:spPr>
        <p:txBody>
          <a:bodyPr wrap="none" rtlCol="0">
            <a:spAutoFit/>
          </a:bodyPr>
          <a:lstStyle/>
          <a:p>
            <a:pPr algn="ctr"/>
            <a:r>
              <a:rPr lang="en-US" b="1" dirty="0"/>
              <a:t>Boundary</a:t>
            </a:r>
          </a:p>
        </p:txBody>
      </p:sp>
      <p:sp>
        <p:nvSpPr>
          <p:cNvPr id="61" name="Rounded Rectangle 60">
            <a:extLst>
              <a:ext uri="{FF2B5EF4-FFF2-40B4-BE49-F238E27FC236}">
                <a16:creationId xmlns:a16="http://schemas.microsoft.com/office/drawing/2014/main" id="{CA27431A-4072-50A7-6173-4F223D92B5EC}"/>
              </a:ext>
            </a:extLst>
          </p:cNvPr>
          <p:cNvSpPr/>
          <p:nvPr/>
        </p:nvSpPr>
        <p:spPr>
          <a:xfrm>
            <a:off x="7446821" y="2977498"/>
            <a:ext cx="1255772" cy="5567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49B495A0-B45C-0349-8146-BEEB3404543A}"/>
              </a:ext>
            </a:extLst>
          </p:cNvPr>
          <p:cNvSpPr/>
          <p:nvPr/>
        </p:nvSpPr>
        <p:spPr>
          <a:xfrm>
            <a:off x="3869973" y="2977498"/>
            <a:ext cx="1255772" cy="5567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6FC523B-C7A8-568C-B6C7-68407F2602D7}"/>
              </a:ext>
            </a:extLst>
          </p:cNvPr>
          <p:cNvSpPr/>
          <p:nvPr/>
        </p:nvSpPr>
        <p:spPr>
          <a:xfrm>
            <a:off x="7446821" y="3255855"/>
            <a:ext cx="1255772" cy="719835"/>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800" dirty="0"/>
          </a:p>
          <a:p>
            <a:pPr marL="171450" indent="-171450">
              <a:buFont typeface="Arial" panose="020B0604020202020204" pitchFamily="34" charset="0"/>
              <a:buChar char="•"/>
            </a:pPr>
            <a:r>
              <a:rPr lang="en-US" sz="900" dirty="0"/>
              <a:t>Height restrictor</a:t>
            </a:r>
          </a:p>
        </p:txBody>
      </p:sp>
      <p:sp>
        <p:nvSpPr>
          <p:cNvPr id="64" name="Rounded Rectangle 63">
            <a:extLst>
              <a:ext uri="{FF2B5EF4-FFF2-40B4-BE49-F238E27FC236}">
                <a16:creationId xmlns:a16="http://schemas.microsoft.com/office/drawing/2014/main" id="{E7204C20-4C18-60A6-2D45-57B343DD5315}"/>
              </a:ext>
            </a:extLst>
          </p:cNvPr>
          <p:cNvSpPr/>
          <p:nvPr/>
        </p:nvSpPr>
        <p:spPr>
          <a:xfrm>
            <a:off x="3869973" y="3255856"/>
            <a:ext cx="1255772" cy="707462"/>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800" dirty="0"/>
          </a:p>
          <a:p>
            <a:pPr marL="171450" indent="-171450">
              <a:buFont typeface="Arial" panose="020B0604020202020204" pitchFamily="34" charset="0"/>
              <a:buChar char="•"/>
            </a:pPr>
            <a:r>
              <a:rPr lang="en-US" sz="900" dirty="0"/>
              <a:t>Tourist Attractions</a:t>
            </a:r>
          </a:p>
        </p:txBody>
      </p:sp>
      <p:sp>
        <p:nvSpPr>
          <p:cNvPr id="65" name="TextBox 64">
            <a:extLst>
              <a:ext uri="{FF2B5EF4-FFF2-40B4-BE49-F238E27FC236}">
                <a16:creationId xmlns:a16="http://schemas.microsoft.com/office/drawing/2014/main" id="{41AB1A36-CC6B-4391-BD9A-E7A4386EF0F4}"/>
              </a:ext>
            </a:extLst>
          </p:cNvPr>
          <p:cNvSpPr txBox="1"/>
          <p:nvPr/>
        </p:nvSpPr>
        <p:spPr>
          <a:xfrm>
            <a:off x="7635323" y="2932011"/>
            <a:ext cx="878767" cy="369332"/>
          </a:xfrm>
          <a:prstGeom prst="rect">
            <a:avLst/>
          </a:prstGeom>
          <a:noFill/>
        </p:spPr>
        <p:txBody>
          <a:bodyPr wrap="none" rtlCol="0">
            <a:spAutoFit/>
          </a:bodyPr>
          <a:lstStyle/>
          <a:p>
            <a:r>
              <a:rPr lang="en-US" b="1" dirty="0"/>
              <a:t>Barrier</a:t>
            </a:r>
          </a:p>
        </p:txBody>
      </p:sp>
      <p:sp>
        <p:nvSpPr>
          <p:cNvPr id="66" name="TextBox 65">
            <a:extLst>
              <a:ext uri="{FF2B5EF4-FFF2-40B4-BE49-F238E27FC236}">
                <a16:creationId xmlns:a16="http://schemas.microsoft.com/office/drawing/2014/main" id="{6BAB569E-87C5-68C7-A029-5B25A2CF9D91}"/>
              </a:ext>
            </a:extLst>
          </p:cNvPr>
          <p:cNvSpPr txBox="1"/>
          <p:nvPr/>
        </p:nvSpPr>
        <p:spPr>
          <a:xfrm>
            <a:off x="4005737" y="2894260"/>
            <a:ext cx="984244" cy="369332"/>
          </a:xfrm>
          <a:prstGeom prst="rect">
            <a:avLst/>
          </a:prstGeom>
          <a:noFill/>
        </p:spPr>
        <p:txBody>
          <a:bodyPr wrap="none" rtlCol="0">
            <a:spAutoFit/>
          </a:bodyPr>
          <a:lstStyle/>
          <a:p>
            <a:r>
              <a:rPr lang="en-US" b="1" dirty="0"/>
              <a:t>Tourism</a:t>
            </a:r>
          </a:p>
        </p:txBody>
      </p:sp>
      <p:pic>
        <p:nvPicPr>
          <p:cNvPr id="68" name="Graphic 67" descr="Group with solid fill">
            <a:extLst>
              <a:ext uri="{FF2B5EF4-FFF2-40B4-BE49-F238E27FC236}">
                <a16:creationId xmlns:a16="http://schemas.microsoft.com/office/drawing/2014/main" id="{9BD09BC4-7A78-04A9-328C-85808CC0660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87434" y="2994614"/>
            <a:ext cx="914400" cy="914400"/>
          </a:xfrm>
          <a:prstGeom prst="rect">
            <a:avLst/>
          </a:prstGeom>
        </p:spPr>
      </p:pic>
      <p:pic>
        <p:nvPicPr>
          <p:cNvPr id="70" name="Graphic 69" descr="Fence with solid fill">
            <a:extLst>
              <a:ext uri="{FF2B5EF4-FFF2-40B4-BE49-F238E27FC236}">
                <a16:creationId xmlns:a16="http://schemas.microsoft.com/office/drawing/2014/main" id="{5B28B8E5-A583-514B-1622-047C1493093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77382" y="2983528"/>
            <a:ext cx="914400" cy="914400"/>
          </a:xfrm>
          <a:prstGeom prst="rect">
            <a:avLst/>
          </a:prstGeom>
        </p:spPr>
      </p:pic>
    </p:spTree>
    <p:extLst>
      <p:ext uri="{BB962C8B-B14F-4D97-AF65-F5344CB8AC3E}">
        <p14:creationId xmlns:p14="http://schemas.microsoft.com/office/powerpoint/2010/main" val="289097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ppt_x"/>
                                          </p:val>
                                        </p:tav>
                                        <p:tav tm="100000">
                                          <p:val>
                                            <p:strVal val="#ppt_x"/>
                                          </p:val>
                                        </p:tav>
                                      </p:tavLst>
                                    </p:anim>
                                    <p:anim calcmode="lin" valueType="num">
                                      <p:cBhvr additive="base">
                                        <p:cTn id="12" dur="5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ppt_x"/>
                                          </p:val>
                                        </p:tav>
                                        <p:tav tm="100000">
                                          <p:val>
                                            <p:strVal val="#ppt_x"/>
                                          </p:val>
                                        </p:tav>
                                      </p:tavLst>
                                    </p:anim>
                                    <p:anim calcmode="lin" valueType="num">
                                      <p:cBhvr additive="base">
                                        <p:cTn id="16" dur="5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ppt_x"/>
                                          </p:val>
                                        </p:tav>
                                        <p:tav tm="100000">
                                          <p:val>
                                            <p:strVal val="#ppt_x"/>
                                          </p:val>
                                        </p:tav>
                                      </p:tavLst>
                                    </p:anim>
                                    <p:anim calcmode="lin" valueType="num">
                                      <p:cBhvr additive="base">
                                        <p:cTn id="40" dur="500" fill="hold"/>
                                        <p:tgtEl>
                                          <p:spTgt spid="4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500" fill="hold"/>
                                        <p:tgtEl>
                                          <p:spTgt spid="52"/>
                                        </p:tgtEl>
                                        <p:attrNameLst>
                                          <p:attrName>ppt_x</p:attrName>
                                        </p:attrNameLst>
                                      </p:cBhvr>
                                      <p:tavLst>
                                        <p:tav tm="0">
                                          <p:val>
                                            <p:strVal val="#ppt_x"/>
                                          </p:val>
                                        </p:tav>
                                        <p:tav tm="100000">
                                          <p:val>
                                            <p:strVal val="#ppt_x"/>
                                          </p:val>
                                        </p:tav>
                                      </p:tavLst>
                                    </p:anim>
                                    <p:anim calcmode="lin" valueType="num">
                                      <p:cBhvr additive="base">
                                        <p:cTn id="44" dur="500" fill="hold"/>
                                        <p:tgtEl>
                                          <p:spTgt spid="5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anim calcmode="lin" valueType="num">
                                      <p:cBhvr additive="base">
                                        <p:cTn id="47" dur="500" fill="hold"/>
                                        <p:tgtEl>
                                          <p:spTgt spid="54"/>
                                        </p:tgtEl>
                                        <p:attrNameLst>
                                          <p:attrName>ppt_x</p:attrName>
                                        </p:attrNameLst>
                                      </p:cBhvr>
                                      <p:tavLst>
                                        <p:tav tm="0">
                                          <p:val>
                                            <p:strVal val="#ppt_x"/>
                                          </p:val>
                                        </p:tav>
                                        <p:tav tm="100000">
                                          <p:val>
                                            <p:strVal val="#ppt_x"/>
                                          </p:val>
                                        </p:tav>
                                      </p:tavLst>
                                    </p:anim>
                                    <p:anim calcmode="lin" valueType="num">
                                      <p:cBhvr additive="base">
                                        <p:cTn id="48" dur="500" fill="hold"/>
                                        <p:tgtEl>
                                          <p:spTgt spid="5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6"/>
                                        </p:tgtEl>
                                        <p:attrNameLst>
                                          <p:attrName>style.visibility</p:attrName>
                                        </p:attrNameLst>
                                      </p:cBhvr>
                                      <p:to>
                                        <p:strVal val="visible"/>
                                      </p:to>
                                    </p:set>
                                    <p:anim calcmode="lin" valueType="num">
                                      <p:cBhvr additive="base">
                                        <p:cTn id="51" dur="500" fill="hold"/>
                                        <p:tgtEl>
                                          <p:spTgt spid="56"/>
                                        </p:tgtEl>
                                        <p:attrNameLst>
                                          <p:attrName>ppt_x</p:attrName>
                                        </p:attrNameLst>
                                      </p:cBhvr>
                                      <p:tavLst>
                                        <p:tav tm="0">
                                          <p:val>
                                            <p:strVal val="#ppt_x"/>
                                          </p:val>
                                        </p:tav>
                                        <p:tav tm="100000">
                                          <p:val>
                                            <p:strVal val="#ppt_x"/>
                                          </p:val>
                                        </p:tav>
                                      </p:tavLst>
                                    </p:anim>
                                    <p:anim calcmode="lin" valueType="num">
                                      <p:cBhvr additive="base">
                                        <p:cTn id="52" dur="500" fill="hold"/>
                                        <p:tgtEl>
                                          <p:spTgt spid="5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anim calcmode="lin" valueType="num">
                                      <p:cBhvr additive="base">
                                        <p:cTn id="55" dur="500" fill="hold"/>
                                        <p:tgtEl>
                                          <p:spTgt spid="57"/>
                                        </p:tgtEl>
                                        <p:attrNameLst>
                                          <p:attrName>ppt_x</p:attrName>
                                        </p:attrNameLst>
                                      </p:cBhvr>
                                      <p:tavLst>
                                        <p:tav tm="0">
                                          <p:val>
                                            <p:strVal val="#ppt_x"/>
                                          </p:val>
                                        </p:tav>
                                        <p:tav tm="100000">
                                          <p:val>
                                            <p:strVal val="#ppt_x"/>
                                          </p:val>
                                        </p:tav>
                                      </p:tavLst>
                                    </p:anim>
                                    <p:anim calcmode="lin" valueType="num">
                                      <p:cBhvr additive="base">
                                        <p:cTn id="56" dur="500" fill="hold"/>
                                        <p:tgtEl>
                                          <p:spTgt spid="5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additive="base">
                                        <p:cTn id="59" dur="500" fill="hold"/>
                                        <p:tgtEl>
                                          <p:spTgt spid="58"/>
                                        </p:tgtEl>
                                        <p:attrNameLst>
                                          <p:attrName>ppt_x</p:attrName>
                                        </p:attrNameLst>
                                      </p:cBhvr>
                                      <p:tavLst>
                                        <p:tav tm="0">
                                          <p:val>
                                            <p:strVal val="#ppt_x"/>
                                          </p:val>
                                        </p:tav>
                                        <p:tav tm="100000">
                                          <p:val>
                                            <p:strVal val="#ppt_x"/>
                                          </p:val>
                                        </p:tav>
                                      </p:tavLst>
                                    </p:anim>
                                    <p:anim calcmode="lin" valueType="num">
                                      <p:cBhvr additive="base">
                                        <p:cTn id="60" dur="500" fill="hold"/>
                                        <p:tgtEl>
                                          <p:spTgt spid="5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anim calcmode="lin" valueType="num">
                                      <p:cBhvr additive="base">
                                        <p:cTn id="63" dur="500" fill="hold"/>
                                        <p:tgtEl>
                                          <p:spTgt spid="59"/>
                                        </p:tgtEl>
                                        <p:attrNameLst>
                                          <p:attrName>ppt_x</p:attrName>
                                        </p:attrNameLst>
                                      </p:cBhvr>
                                      <p:tavLst>
                                        <p:tav tm="0">
                                          <p:val>
                                            <p:strVal val="#ppt_x"/>
                                          </p:val>
                                        </p:tav>
                                        <p:tav tm="100000">
                                          <p:val>
                                            <p:strVal val="#ppt_x"/>
                                          </p:val>
                                        </p:tav>
                                      </p:tavLst>
                                    </p:anim>
                                    <p:anim calcmode="lin" valueType="num">
                                      <p:cBhvr additive="base">
                                        <p:cTn id="64" dur="500" fill="hold"/>
                                        <p:tgtEl>
                                          <p:spTgt spid="5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fill="hold"/>
                                        <p:tgtEl>
                                          <p:spTgt spid="60"/>
                                        </p:tgtEl>
                                        <p:attrNameLst>
                                          <p:attrName>ppt_x</p:attrName>
                                        </p:attrNameLst>
                                      </p:cBhvr>
                                      <p:tavLst>
                                        <p:tav tm="0">
                                          <p:val>
                                            <p:strVal val="#ppt_x"/>
                                          </p:val>
                                        </p:tav>
                                        <p:tav tm="100000">
                                          <p:val>
                                            <p:strVal val="#ppt_x"/>
                                          </p:val>
                                        </p:tav>
                                      </p:tavLst>
                                    </p:anim>
                                    <p:anim calcmode="lin" valueType="num">
                                      <p:cBhvr additive="base">
                                        <p:cTn id="6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grpId="1" nodeType="clickEffect">
                                  <p:stCondLst>
                                    <p:cond delay="0"/>
                                  </p:stCondLst>
                                  <p:childTnLst>
                                    <p:anim calcmode="lin" valueType="num">
                                      <p:cBhvr additive="base">
                                        <p:cTn id="72" dur="500"/>
                                        <p:tgtEl>
                                          <p:spTgt spid="46"/>
                                        </p:tgtEl>
                                        <p:attrNameLst>
                                          <p:attrName>ppt_x</p:attrName>
                                        </p:attrNameLst>
                                      </p:cBhvr>
                                      <p:tavLst>
                                        <p:tav tm="0">
                                          <p:val>
                                            <p:strVal val="ppt_x"/>
                                          </p:val>
                                        </p:tav>
                                        <p:tav tm="100000">
                                          <p:val>
                                            <p:strVal val="ppt_x"/>
                                          </p:val>
                                        </p:tav>
                                      </p:tavLst>
                                    </p:anim>
                                    <p:anim calcmode="lin" valueType="num">
                                      <p:cBhvr additive="base">
                                        <p:cTn id="73" dur="500"/>
                                        <p:tgtEl>
                                          <p:spTgt spid="46"/>
                                        </p:tgtEl>
                                        <p:attrNameLst>
                                          <p:attrName>ppt_y</p:attrName>
                                        </p:attrNameLst>
                                      </p:cBhvr>
                                      <p:tavLst>
                                        <p:tav tm="0">
                                          <p:val>
                                            <p:strVal val="ppt_y"/>
                                          </p:val>
                                        </p:tav>
                                        <p:tav tm="100000">
                                          <p:val>
                                            <p:strVal val="1+ppt_h/2"/>
                                          </p:val>
                                        </p:tav>
                                      </p:tavLst>
                                    </p:anim>
                                    <p:set>
                                      <p:cBhvr>
                                        <p:cTn id="74" dur="1" fill="hold">
                                          <p:stCondLst>
                                            <p:cond delay="499"/>
                                          </p:stCondLst>
                                        </p:cTn>
                                        <p:tgtEl>
                                          <p:spTgt spid="46"/>
                                        </p:tgtEl>
                                        <p:attrNameLst>
                                          <p:attrName>style.visibility</p:attrName>
                                        </p:attrNameLst>
                                      </p:cBhvr>
                                      <p:to>
                                        <p:strVal val="hidden"/>
                                      </p:to>
                                    </p:set>
                                  </p:childTnLst>
                                </p:cTn>
                              </p:par>
                              <p:par>
                                <p:cTn id="75" presetID="2" presetClass="exit" presetSubtype="4" fill="hold" grpId="1" nodeType="withEffect">
                                  <p:stCondLst>
                                    <p:cond delay="0"/>
                                  </p:stCondLst>
                                  <p:childTnLst>
                                    <p:anim calcmode="lin" valueType="num">
                                      <p:cBhvr additive="base">
                                        <p:cTn id="76" dur="500"/>
                                        <p:tgtEl>
                                          <p:spTgt spid="47"/>
                                        </p:tgtEl>
                                        <p:attrNameLst>
                                          <p:attrName>ppt_x</p:attrName>
                                        </p:attrNameLst>
                                      </p:cBhvr>
                                      <p:tavLst>
                                        <p:tav tm="0">
                                          <p:val>
                                            <p:strVal val="ppt_x"/>
                                          </p:val>
                                        </p:tav>
                                        <p:tav tm="100000">
                                          <p:val>
                                            <p:strVal val="ppt_x"/>
                                          </p:val>
                                        </p:tav>
                                      </p:tavLst>
                                    </p:anim>
                                    <p:anim calcmode="lin" valueType="num">
                                      <p:cBhvr additive="base">
                                        <p:cTn id="77" dur="500"/>
                                        <p:tgtEl>
                                          <p:spTgt spid="47"/>
                                        </p:tgtEl>
                                        <p:attrNameLst>
                                          <p:attrName>ppt_y</p:attrName>
                                        </p:attrNameLst>
                                      </p:cBhvr>
                                      <p:tavLst>
                                        <p:tav tm="0">
                                          <p:val>
                                            <p:strVal val="ppt_y"/>
                                          </p:val>
                                        </p:tav>
                                        <p:tav tm="100000">
                                          <p:val>
                                            <p:strVal val="1+ppt_h/2"/>
                                          </p:val>
                                        </p:tav>
                                      </p:tavLst>
                                    </p:anim>
                                    <p:set>
                                      <p:cBhvr>
                                        <p:cTn id="78" dur="1" fill="hold">
                                          <p:stCondLst>
                                            <p:cond delay="499"/>
                                          </p:stCondLst>
                                        </p:cTn>
                                        <p:tgtEl>
                                          <p:spTgt spid="47"/>
                                        </p:tgtEl>
                                        <p:attrNameLst>
                                          <p:attrName>style.visibility</p:attrName>
                                        </p:attrNameLst>
                                      </p:cBhvr>
                                      <p:to>
                                        <p:strVal val="hidden"/>
                                      </p:to>
                                    </p:set>
                                  </p:childTnLst>
                                </p:cTn>
                              </p:par>
                              <p:par>
                                <p:cTn id="79" presetID="2" presetClass="exit" presetSubtype="4" fill="hold" grpId="1" nodeType="withEffect">
                                  <p:stCondLst>
                                    <p:cond delay="0"/>
                                  </p:stCondLst>
                                  <p:childTnLst>
                                    <p:anim calcmode="lin" valueType="num">
                                      <p:cBhvr additive="base">
                                        <p:cTn id="80" dur="500"/>
                                        <p:tgtEl>
                                          <p:spTgt spid="48"/>
                                        </p:tgtEl>
                                        <p:attrNameLst>
                                          <p:attrName>ppt_x</p:attrName>
                                        </p:attrNameLst>
                                      </p:cBhvr>
                                      <p:tavLst>
                                        <p:tav tm="0">
                                          <p:val>
                                            <p:strVal val="ppt_x"/>
                                          </p:val>
                                        </p:tav>
                                        <p:tav tm="100000">
                                          <p:val>
                                            <p:strVal val="ppt_x"/>
                                          </p:val>
                                        </p:tav>
                                      </p:tavLst>
                                    </p:anim>
                                    <p:anim calcmode="lin" valueType="num">
                                      <p:cBhvr additive="base">
                                        <p:cTn id="81" dur="500"/>
                                        <p:tgtEl>
                                          <p:spTgt spid="48"/>
                                        </p:tgtEl>
                                        <p:attrNameLst>
                                          <p:attrName>ppt_y</p:attrName>
                                        </p:attrNameLst>
                                      </p:cBhvr>
                                      <p:tavLst>
                                        <p:tav tm="0">
                                          <p:val>
                                            <p:strVal val="ppt_y"/>
                                          </p:val>
                                        </p:tav>
                                        <p:tav tm="100000">
                                          <p:val>
                                            <p:strVal val="1+ppt_h/2"/>
                                          </p:val>
                                        </p:tav>
                                      </p:tavLst>
                                    </p:anim>
                                    <p:set>
                                      <p:cBhvr>
                                        <p:cTn id="82" dur="1" fill="hold">
                                          <p:stCondLst>
                                            <p:cond delay="499"/>
                                          </p:stCondLst>
                                        </p:cTn>
                                        <p:tgtEl>
                                          <p:spTgt spid="48"/>
                                        </p:tgtEl>
                                        <p:attrNameLst>
                                          <p:attrName>style.visibility</p:attrName>
                                        </p:attrNameLst>
                                      </p:cBhvr>
                                      <p:to>
                                        <p:strVal val="hidden"/>
                                      </p:to>
                                    </p:set>
                                  </p:childTnLst>
                                </p:cTn>
                              </p:par>
                              <p:par>
                                <p:cTn id="83" presetID="2" presetClass="exit" presetSubtype="4" fill="hold" grpId="1" nodeType="withEffect">
                                  <p:stCondLst>
                                    <p:cond delay="0"/>
                                  </p:stCondLst>
                                  <p:childTnLst>
                                    <p:anim calcmode="lin" valueType="num">
                                      <p:cBhvr additive="base">
                                        <p:cTn id="84" dur="500"/>
                                        <p:tgtEl>
                                          <p:spTgt spid="43"/>
                                        </p:tgtEl>
                                        <p:attrNameLst>
                                          <p:attrName>ppt_x</p:attrName>
                                        </p:attrNameLst>
                                      </p:cBhvr>
                                      <p:tavLst>
                                        <p:tav tm="0">
                                          <p:val>
                                            <p:strVal val="ppt_x"/>
                                          </p:val>
                                        </p:tav>
                                        <p:tav tm="100000">
                                          <p:val>
                                            <p:strVal val="ppt_x"/>
                                          </p:val>
                                        </p:tav>
                                      </p:tavLst>
                                    </p:anim>
                                    <p:anim calcmode="lin" valueType="num">
                                      <p:cBhvr additive="base">
                                        <p:cTn id="85" dur="500"/>
                                        <p:tgtEl>
                                          <p:spTgt spid="43"/>
                                        </p:tgtEl>
                                        <p:attrNameLst>
                                          <p:attrName>ppt_y</p:attrName>
                                        </p:attrNameLst>
                                      </p:cBhvr>
                                      <p:tavLst>
                                        <p:tav tm="0">
                                          <p:val>
                                            <p:strVal val="ppt_y"/>
                                          </p:val>
                                        </p:tav>
                                        <p:tav tm="100000">
                                          <p:val>
                                            <p:strVal val="1+ppt_h/2"/>
                                          </p:val>
                                        </p:tav>
                                      </p:tavLst>
                                    </p:anim>
                                    <p:set>
                                      <p:cBhvr>
                                        <p:cTn id="86" dur="1" fill="hold">
                                          <p:stCondLst>
                                            <p:cond delay="499"/>
                                          </p:stCondLst>
                                        </p:cTn>
                                        <p:tgtEl>
                                          <p:spTgt spid="43"/>
                                        </p:tgtEl>
                                        <p:attrNameLst>
                                          <p:attrName>style.visibility</p:attrName>
                                        </p:attrNameLst>
                                      </p:cBhvr>
                                      <p:to>
                                        <p:strVal val="hidden"/>
                                      </p:to>
                                    </p:set>
                                  </p:childTnLst>
                                </p:cTn>
                              </p:par>
                              <p:par>
                                <p:cTn id="87" presetID="2" presetClass="exit" presetSubtype="4" fill="hold" grpId="1" nodeType="withEffect">
                                  <p:stCondLst>
                                    <p:cond delay="0"/>
                                  </p:stCondLst>
                                  <p:childTnLst>
                                    <p:anim calcmode="lin" valueType="num">
                                      <p:cBhvr additive="base">
                                        <p:cTn id="88" dur="500"/>
                                        <p:tgtEl>
                                          <p:spTgt spid="19"/>
                                        </p:tgtEl>
                                        <p:attrNameLst>
                                          <p:attrName>ppt_x</p:attrName>
                                        </p:attrNameLst>
                                      </p:cBhvr>
                                      <p:tavLst>
                                        <p:tav tm="0">
                                          <p:val>
                                            <p:strVal val="ppt_x"/>
                                          </p:val>
                                        </p:tav>
                                        <p:tav tm="100000">
                                          <p:val>
                                            <p:strVal val="ppt_x"/>
                                          </p:val>
                                        </p:tav>
                                      </p:tavLst>
                                    </p:anim>
                                    <p:anim calcmode="lin" valueType="num">
                                      <p:cBhvr additive="base">
                                        <p:cTn id="89" dur="500"/>
                                        <p:tgtEl>
                                          <p:spTgt spid="19"/>
                                        </p:tgtEl>
                                        <p:attrNameLst>
                                          <p:attrName>ppt_y</p:attrName>
                                        </p:attrNameLst>
                                      </p:cBhvr>
                                      <p:tavLst>
                                        <p:tav tm="0">
                                          <p:val>
                                            <p:strVal val="ppt_y"/>
                                          </p:val>
                                        </p:tav>
                                        <p:tav tm="100000">
                                          <p:val>
                                            <p:strVal val="1+ppt_h/2"/>
                                          </p:val>
                                        </p:tav>
                                      </p:tavLst>
                                    </p:anim>
                                    <p:set>
                                      <p:cBhvr>
                                        <p:cTn id="90" dur="1" fill="hold">
                                          <p:stCondLst>
                                            <p:cond delay="499"/>
                                          </p:stCondLst>
                                        </p:cTn>
                                        <p:tgtEl>
                                          <p:spTgt spid="19"/>
                                        </p:tgtEl>
                                        <p:attrNameLst>
                                          <p:attrName>style.visibility</p:attrName>
                                        </p:attrNameLst>
                                      </p:cBhvr>
                                      <p:to>
                                        <p:strVal val="hidden"/>
                                      </p:to>
                                    </p:set>
                                  </p:childTnLst>
                                </p:cTn>
                              </p:par>
                              <p:par>
                                <p:cTn id="91" presetID="2" presetClass="exit" presetSubtype="4" fill="hold" grpId="1" nodeType="withEffect">
                                  <p:stCondLst>
                                    <p:cond delay="0"/>
                                  </p:stCondLst>
                                  <p:childTnLst>
                                    <p:anim calcmode="lin" valueType="num">
                                      <p:cBhvr additive="base">
                                        <p:cTn id="92" dur="500"/>
                                        <p:tgtEl>
                                          <p:spTgt spid="22"/>
                                        </p:tgtEl>
                                        <p:attrNameLst>
                                          <p:attrName>ppt_x</p:attrName>
                                        </p:attrNameLst>
                                      </p:cBhvr>
                                      <p:tavLst>
                                        <p:tav tm="0">
                                          <p:val>
                                            <p:strVal val="ppt_x"/>
                                          </p:val>
                                        </p:tav>
                                        <p:tav tm="100000">
                                          <p:val>
                                            <p:strVal val="ppt_x"/>
                                          </p:val>
                                        </p:tav>
                                      </p:tavLst>
                                    </p:anim>
                                    <p:anim calcmode="lin" valueType="num">
                                      <p:cBhvr additive="base">
                                        <p:cTn id="93" dur="500"/>
                                        <p:tgtEl>
                                          <p:spTgt spid="22"/>
                                        </p:tgtEl>
                                        <p:attrNameLst>
                                          <p:attrName>ppt_y</p:attrName>
                                        </p:attrNameLst>
                                      </p:cBhvr>
                                      <p:tavLst>
                                        <p:tav tm="0">
                                          <p:val>
                                            <p:strVal val="ppt_y"/>
                                          </p:val>
                                        </p:tav>
                                        <p:tav tm="100000">
                                          <p:val>
                                            <p:strVal val="1+ppt_h/2"/>
                                          </p:val>
                                        </p:tav>
                                      </p:tavLst>
                                    </p:anim>
                                    <p:set>
                                      <p:cBhvr>
                                        <p:cTn id="94" dur="1" fill="hold">
                                          <p:stCondLst>
                                            <p:cond delay="499"/>
                                          </p:stCondLst>
                                        </p:cTn>
                                        <p:tgtEl>
                                          <p:spTgt spid="22"/>
                                        </p:tgtEl>
                                        <p:attrNameLst>
                                          <p:attrName>style.visibility</p:attrName>
                                        </p:attrNameLst>
                                      </p:cBhvr>
                                      <p:to>
                                        <p:strVal val="hidden"/>
                                      </p:to>
                                    </p:set>
                                  </p:childTnLst>
                                </p:cTn>
                              </p:par>
                              <p:par>
                                <p:cTn id="95" presetID="2" presetClass="exit" presetSubtype="4" fill="hold" grpId="1" nodeType="withEffect">
                                  <p:stCondLst>
                                    <p:cond delay="0"/>
                                  </p:stCondLst>
                                  <p:childTnLst>
                                    <p:anim calcmode="lin" valueType="num">
                                      <p:cBhvr additive="base">
                                        <p:cTn id="96" dur="500"/>
                                        <p:tgtEl>
                                          <p:spTgt spid="24"/>
                                        </p:tgtEl>
                                        <p:attrNameLst>
                                          <p:attrName>ppt_x</p:attrName>
                                        </p:attrNameLst>
                                      </p:cBhvr>
                                      <p:tavLst>
                                        <p:tav tm="0">
                                          <p:val>
                                            <p:strVal val="ppt_x"/>
                                          </p:val>
                                        </p:tav>
                                        <p:tav tm="100000">
                                          <p:val>
                                            <p:strVal val="ppt_x"/>
                                          </p:val>
                                        </p:tav>
                                      </p:tavLst>
                                    </p:anim>
                                    <p:anim calcmode="lin" valueType="num">
                                      <p:cBhvr additive="base">
                                        <p:cTn id="97" dur="500"/>
                                        <p:tgtEl>
                                          <p:spTgt spid="24"/>
                                        </p:tgtEl>
                                        <p:attrNameLst>
                                          <p:attrName>ppt_y</p:attrName>
                                        </p:attrNameLst>
                                      </p:cBhvr>
                                      <p:tavLst>
                                        <p:tav tm="0">
                                          <p:val>
                                            <p:strVal val="ppt_y"/>
                                          </p:val>
                                        </p:tav>
                                        <p:tav tm="100000">
                                          <p:val>
                                            <p:strVal val="1+ppt_h/2"/>
                                          </p:val>
                                        </p:tav>
                                      </p:tavLst>
                                    </p:anim>
                                    <p:set>
                                      <p:cBhvr>
                                        <p:cTn id="98" dur="1" fill="hold">
                                          <p:stCondLst>
                                            <p:cond delay="499"/>
                                          </p:stCondLst>
                                        </p:cTn>
                                        <p:tgtEl>
                                          <p:spTgt spid="24"/>
                                        </p:tgtEl>
                                        <p:attrNameLst>
                                          <p:attrName>style.visibility</p:attrName>
                                        </p:attrNameLst>
                                      </p:cBhvr>
                                      <p:to>
                                        <p:strVal val="hidden"/>
                                      </p:to>
                                    </p:set>
                                  </p:childTnLst>
                                </p:cTn>
                              </p:par>
                              <p:par>
                                <p:cTn id="99" presetID="2" presetClass="exit" presetSubtype="4" fill="hold" grpId="1" nodeType="withEffect">
                                  <p:stCondLst>
                                    <p:cond delay="0"/>
                                  </p:stCondLst>
                                  <p:childTnLst>
                                    <p:anim calcmode="lin" valueType="num">
                                      <p:cBhvr additive="base">
                                        <p:cTn id="100" dur="500"/>
                                        <p:tgtEl>
                                          <p:spTgt spid="29"/>
                                        </p:tgtEl>
                                        <p:attrNameLst>
                                          <p:attrName>ppt_x</p:attrName>
                                        </p:attrNameLst>
                                      </p:cBhvr>
                                      <p:tavLst>
                                        <p:tav tm="0">
                                          <p:val>
                                            <p:strVal val="ppt_x"/>
                                          </p:val>
                                        </p:tav>
                                        <p:tav tm="100000">
                                          <p:val>
                                            <p:strVal val="ppt_x"/>
                                          </p:val>
                                        </p:tav>
                                      </p:tavLst>
                                    </p:anim>
                                    <p:anim calcmode="lin" valueType="num">
                                      <p:cBhvr additive="base">
                                        <p:cTn id="101" dur="500"/>
                                        <p:tgtEl>
                                          <p:spTgt spid="29"/>
                                        </p:tgtEl>
                                        <p:attrNameLst>
                                          <p:attrName>ppt_y</p:attrName>
                                        </p:attrNameLst>
                                      </p:cBhvr>
                                      <p:tavLst>
                                        <p:tav tm="0">
                                          <p:val>
                                            <p:strVal val="ppt_y"/>
                                          </p:val>
                                        </p:tav>
                                        <p:tav tm="100000">
                                          <p:val>
                                            <p:strVal val="1+ppt_h/2"/>
                                          </p:val>
                                        </p:tav>
                                      </p:tavLst>
                                    </p:anim>
                                    <p:set>
                                      <p:cBhvr>
                                        <p:cTn id="102" dur="1" fill="hold">
                                          <p:stCondLst>
                                            <p:cond delay="499"/>
                                          </p:stCondLst>
                                        </p:cTn>
                                        <p:tgtEl>
                                          <p:spTgt spid="29"/>
                                        </p:tgtEl>
                                        <p:attrNameLst>
                                          <p:attrName>style.visibility</p:attrName>
                                        </p:attrNameLst>
                                      </p:cBhvr>
                                      <p:to>
                                        <p:strVal val="hidden"/>
                                      </p:to>
                                    </p:set>
                                  </p:childTnLst>
                                </p:cTn>
                              </p:par>
                              <p:par>
                                <p:cTn id="103" presetID="2" presetClass="exit" presetSubtype="4" fill="hold" nodeType="withEffect">
                                  <p:stCondLst>
                                    <p:cond delay="0"/>
                                  </p:stCondLst>
                                  <p:childTnLst>
                                    <p:anim calcmode="lin" valueType="num">
                                      <p:cBhvr additive="base">
                                        <p:cTn id="104" dur="500"/>
                                        <p:tgtEl>
                                          <p:spTgt spid="42"/>
                                        </p:tgtEl>
                                        <p:attrNameLst>
                                          <p:attrName>ppt_x</p:attrName>
                                        </p:attrNameLst>
                                      </p:cBhvr>
                                      <p:tavLst>
                                        <p:tav tm="0">
                                          <p:val>
                                            <p:strVal val="ppt_x"/>
                                          </p:val>
                                        </p:tav>
                                        <p:tav tm="100000">
                                          <p:val>
                                            <p:strVal val="ppt_x"/>
                                          </p:val>
                                        </p:tav>
                                      </p:tavLst>
                                    </p:anim>
                                    <p:anim calcmode="lin" valueType="num">
                                      <p:cBhvr additive="base">
                                        <p:cTn id="105" dur="500"/>
                                        <p:tgtEl>
                                          <p:spTgt spid="42"/>
                                        </p:tgtEl>
                                        <p:attrNameLst>
                                          <p:attrName>ppt_y</p:attrName>
                                        </p:attrNameLst>
                                      </p:cBhvr>
                                      <p:tavLst>
                                        <p:tav tm="0">
                                          <p:val>
                                            <p:strVal val="ppt_y"/>
                                          </p:val>
                                        </p:tav>
                                        <p:tav tm="100000">
                                          <p:val>
                                            <p:strVal val="1+ppt_h/2"/>
                                          </p:val>
                                        </p:tav>
                                      </p:tavLst>
                                    </p:anim>
                                    <p:set>
                                      <p:cBhvr>
                                        <p:cTn id="106" dur="1" fill="hold">
                                          <p:stCondLst>
                                            <p:cond delay="499"/>
                                          </p:stCondLst>
                                        </p:cTn>
                                        <p:tgtEl>
                                          <p:spTgt spid="42"/>
                                        </p:tgtEl>
                                        <p:attrNameLst>
                                          <p:attrName>style.visibility</p:attrName>
                                        </p:attrNameLst>
                                      </p:cBhvr>
                                      <p:to>
                                        <p:strVal val="hidden"/>
                                      </p:to>
                                    </p:set>
                                  </p:childTnLst>
                                </p:cTn>
                              </p:par>
                              <p:par>
                                <p:cTn id="107" presetID="2" presetClass="exit" presetSubtype="4" fill="hold" nodeType="withEffect">
                                  <p:stCondLst>
                                    <p:cond delay="0"/>
                                  </p:stCondLst>
                                  <p:childTnLst>
                                    <p:anim calcmode="lin" valueType="num">
                                      <p:cBhvr additive="base">
                                        <p:cTn id="108" dur="500"/>
                                        <p:tgtEl>
                                          <p:spTgt spid="52"/>
                                        </p:tgtEl>
                                        <p:attrNameLst>
                                          <p:attrName>ppt_x</p:attrName>
                                        </p:attrNameLst>
                                      </p:cBhvr>
                                      <p:tavLst>
                                        <p:tav tm="0">
                                          <p:val>
                                            <p:strVal val="ppt_x"/>
                                          </p:val>
                                        </p:tav>
                                        <p:tav tm="100000">
                                          <p:val>
                                            <p:strVal val="ppt_x"/>
                                          </p:val>
                                        </p:tav>
                                      </p:tavLst>
                                    </p:anim>
                                    <p:anim calcmode="lin" valueType="num">
                                      <p:cBhvr additive="base">
                                        <p:cTn id="109" dur="500"/>
                                        <p:tgtEl>
                                          <p:spTgt spid="52"/>
                                        </p:tgtEl>
                                        <p:attrNameLst>
                                          <p:attrName>ppt_y</p:attrName>
                                        </p:attrNameLst>
                                      </p:cBhvr>
                                      <p:tavLst>
                                        <p:tav tm="0">
                                          <p:val>
                                            <p:strVal val="ppt_y"/>
                                          </p:val>
                                        </p:tav>
                                        <p:tav tm="100000">
                                          <p:val>
                                            <p:strVal val="1+ppt_h/2"/>
                                          </p:val>
                                        </p:tav>
                                      </p:tavLst>
                                    </p:anim>
                                    <p:set>
                                      <p:cBhvr>
                                        <p:cTn id="110" dur="1" fill="hold">
                                          <p:stCondLst>
                                            <p:cond delay="499"/>
                                          </p:stCondLst>
                                        </p:cTn>
                                        <p:tgtEl>
                                          <p:spTgt spid="52"/>
                                        </p:tgtEl>
                                        <p:attrNameLst>
                                          <p:attrName>style.visibility</p:attrName>
                                        </p:attrNameLst>
                                      </p:cBhvr>
                                      <p:to>
                                        <p:strVal val="hidden"/>
                                      </p:to>
                                    </p:set>
                                  </p:childTnLst>
                                </p:cTn>
                              </p:par>
                              <p:par>
                                <p:cTn id="111" presetID="2" presetClass="exit" presetSubtype="4" fill="hold" nodeType="withEffect">
                                  <p:stCondLst>
                                    <p:cond delay="0"/>
                                  </p:stCondLst>
                                  <p:childTnLst>
                                    <p:anim calcmode="lin" valueType="num">
                                      <p:cBhvr additive="base">
                                        <p:cTn id="112" dur="500"/>
                                        <p:tgtEl>
                                          <p:spTgt spid="54"/>
                                        </p:tgtEl>
                                        <p:attrNameLst>
                                          <p:attrName>ppt_x</p:attrName>
                                        </p:attrNameLst>
                                      </p:cBhvr>
                                      <p:tavLst>
                                        <p:tav tm="0">
                                          <p:val>
                                            <p:strVal val="ppt_x"/>
                                          </p:val>
                                        </p:tav>
                                        <p:tav tm="100000">
                                          <p:val>
                                            <p:strVal val="ppt_x"/>
                                          </p:val>
                                        </p:tav>
                                      </p:tavLst>
                                    </p:anim>
                                    <p:anim calcmode="lin" valueType="num">
                                      <p:cBhvr additive="base">
                                        <p:cTn id="113" dur="500"/>
                                        <p:tgtEl>
                                          <p:spTgt spid="54"/>
                                        </p:tgtEl>
                                        <p:attrNameLst>
                                          <p:attrName>ppt_y</p:attrName>
                                        </p:attrNameLst>
                                      </p:cBhvr>
                                      <p:tavLst>
                                        <p:tav tm="0">
                                          <p:val>
                                            <p:strVal val="ppt_y"/>
                                          </p:val>
                                        </p:tav>
                                        <p:tav tm="100000">
                                          <p:val>
                                            <p:strVal val="1+ppt_h/2"/>
                                          </p:val>
                                        </p:tav>
                                      </p:tavLst>
                                    </p:anim>
                                    <p:set>
                                      <p:cBhvr>
                                        <p:cTn id="114" dur="1" fill="hold">
                                          <p:stCondLst>
                                            <p:cond delay="499"/>
                                          </p:stCondLst>
                                        </p:cTn>
                                        <p:tgtEl>
                                          <p:spTgt spid="54"/>
                                        </p:tgtEl>
                                        <p:attrNameLst>
                                          <p:attrName>style.visibility</p:attrName>
                                        </p:attrNameLst>
                                      </p:cBhvr>
                                      <p:to>
                                        <p:strVal val="hidden"/>
                                      </p:to>
                                    </p:set>
                                  </p:childTnLst>
                                </p:cTn>
                              </p:par>
                              <p:par>
                                <p:cTn id="115" presetID="2" presetClass="exit" presetSubtype="4" fill="hold" nodeType="withEffect">
                                  <p:stCondLst>
                                    <p:cond delay="0"/>
                                  </p:stCondLst>
                                  <p:childTnLst>
                                    <p:anim calcmode="lin" valueType="num">
                                      <p:cBhvr additive="base">
                                        <p:cTn id="116" dur="500"/>
                                        <p:tgtEl>
                                          <p:spTgt spid="56"/>
                                        </p:tgtEl>
                                        <p:attrNameLst>
                                          <p:attrName>ppt_x</p:attrName>
                                        </p:attrNameLst>
                                      </p:cBhvr>
                                      <p:tavLst>
                                        <p:tav tm="0">
                                          <p:val>
                                            <p:strVal val="ppt_x"/>
                                          </p:val>
                                        </p:tav>
                                        <p:tav tm="100000">
                                          <p:val>
                                            <p:strVal val="ppt_x"/>
                                          </p:val>
                                        </p:tav>
                                      </p:tavLst>
                                    </p:anim>
                                    <p:anim calcmode="lin" valueType="num">
                                      <p:cBhvr additive="base">
                                        <p:cTn id="117" dur="500"/>
                                        <p:tgtEl>
                                          <p:spTgt spid="56"/>
                                        </p:tgtEl>
                                        <p:attrNameLst>
                                          <p:attrName>ppt_y</p:attrName>
                                        </p:attrNameLst>
                                      </p:cBhvr>
                                      <p:tavLst>
                                        <p:tav tm="0">
                                          <p:val>
                                            <p:strVal val="ppt_y"/>
                                          </p:val>
                                        </p:tav>
                                        <p:tav tm="100000">
                                          <p:val>
                                            <p:strVal val="1+ppt_h/2"/>
                                          </p:val>
                                        </p:tav>
                                      </p:tavLst>
                                    </p:anim>
                                    <p:set>
                                      <p:cBhvr>
                                        <p:cTn id="118" dur="1" fill="hold">
                                          <p:stCondLst>
                                            <p:cond delay="499"/>
                                          </p:stCondLst>
                                        </p:cTn>
                                        <p:tgtEl>
                                          <p:spTgt spid="56"/>
                                        </p:tgtEl>
                                        <p:attrNameLst>
                                          <p:attrName>style.visibility</p:attrName>
                                        </p:attrNameLst>
                                      </p:cBhvr>
                                      <p:to>
                                        <p:strVal val="hidden"/>
                                      </p:to>
                                    </p:set>
                                  </p:childTnLst>
                                </p:cTn>
                              </p:par>
                              <p:par>
                                <p:cTn id="119" presetID="2" presetClass="exit" presetSubtype="4" fill="hold" grpId="1" nodeType="withEffect">
                                  <p:stCondLst>
                                    <p:cond delay="0"/>
                                  </p:stCondLst>
                                  <p:childTnLst>
                                    <p:anim calcmode="lin" valueType="num">
                                      <p:cBhvr additive="base">
                                        <p:cTn id="120" dur="500"/>
                                        <p:tgtEl>
                                          <p:spTgt spid="57"/>
                                        </p:tgtEl>
                                        <p:attrNameLst>
                                          <p:attrName>ppt_x</p:attrName>
                                        </p:attrNameLst>
                                      </p:cBhvr>
                                      <p:tavLst>
                                        <p:tav tm="0">
                                          <p:val>
                                            <p:strVal val="ppt_x"/>
                                          </p:val>
                                        </p:tav>
                                        <p:tav tm="100000">
                                          <p:val>
                                            <p:strVal val="ppt_x"/>
                                          </p:val>
                                        </p:tav>
                                      </p:tavLst>
                                    </p:anim>
                                    <p:anim calcmode="lin" valueType="num">
                                      <p:cBhvr additive="base">
                                        <p:cTn id="121" dur="500"/>
                                        <p:tgtEl>
                                          <p:spTgt spid="57"/>
                                        </p:tgtEl>
                                        <p:attrNameLst>
                                          <p:attrName>ppt_y</p:attrName>
                                        </p:attrNameLst>
                                      </p:cBhvr>
                                      <p:tavLst>
                                        <p:tav tm="0">
                                          <p:val>
                                            <p:strVal val="ppt_y"/>
                                          </p:val>
                                        </p:tav>
                                        <p:tav tm="100000">
                                          <p:val>
                                            <p:strVal val="1+ppt_h/2"/>
                                          </p:val>
                                        </p:tav>
                                      </p:tavLst>
                                    </p:anim>
                                    <p:set>
                                      <p:cBhvr>
                                        <p:cTn id="122" dur="1" fill="hold">
                                          <p:stCondLst>
                                            <p:cond delay="499"/>
                                          </p:stCondLst>
                                        </p:cTn>
                                        <p:tgtEl>
                                          <p:spTgt spid="57"/>
                                        </p:tgtEl>
                                        <p:attrNameLst>
                                          <p:attrName>style.visibility</p:attrName>
                                        </p:attrNameLst>
                                      </p:cBhvr>
                                      <p:to>
                                        <p:strVal val="hidden"/>
                                      </p:to>
                                    </p:set>
                                  </p:childTnLst>
                                </p:cTn>
                              </p:par>
                              <p:par>
                                <p:cTn id="123" presetID="2" presetClass="exit" presetSubtype="4" fill="hold" grpId="1" nodeType="withEffect">
                                  <p:stCondLst>
                                    <p:cond delay="0"/>
                                  </p:stCondLst>
                                  <p:childTnLst>
                                    <p:anim calcmode="lin" valueType="num">
                                      <p:cBhvr additive="base">
                                        <p:cTn id="124" dur="500"/>
                                        <p:tgtEl>
                                          <p:spTgt spid="58"/>
                                        </p:tgtEl>
                                        <p:attrNameLst>
                                          <p:attrName>ppt_x</p:attrName>
                                        </p:attrNameLst>
                                      </p:cBhvr>
                                      <p:tavLst>
                                        <p:tav tm="0">
                                          <p:val>
                                            <p:strVal val="ppt_x"/>
                                          </p:val>
                                        </p:tav>
                                        <p:tav tm="100000">
                                          <p:val>
                                            <p:strVal val="ppt_x"/>
                                          </p:val>
                                        </p:tav>
                                      </p:tavLst>
                                    </p:anim>
                                    <p:anim calcmode="lin" valueType="num">
                                      <p:cBhvr additive="base">
                                        <p:cTn id="125" dur="500"/>
                                        <p:tgtEl>
                                          <p:spTgt spid="58"/>
                                        </p:tgtEl>
                                        <p:attrNameLst>
                                          <p:attrName>ppt_y</p:attrName>
                                        </p:attrNameLst>
                                      </p:cBhvr>
                                      <p:tavLst>
                                        <p:tav tm="0">
                                          <p:val>
                                            <p:strVal val="ppt_y"/>
                                          </p:val>
                                        </p:tav>
                                        <p:tav tm="100000">
                                          <p:val>
                                            <p:strVal val="1+ppt_h/2"/>
                                          </p:val>
                                        </p:tav>
                                      </p:tavLst>
                                    </p:anim>
                                    <p:set>
                                      <p:cBhvr>
                                        <p:cTn id="126" dur="1" fill="hold">
                                          <p:stCondLst>
                                            <p:cond delay="499"/>
                                          </p:stCondLst>
                                        </p:cTn>
                                        <p:tgtEl>
                                          <p:spTgt spid="58"/>
                                        </p:tgtEl>
                                        <p:attrNameLst>
                                          <p:attrName>style.visibility</p:attrName>
                                        </p:attrNameLst>
                                      </p:cBhvr>
                                      <p:to>
                                        <p:strVal val="hidden"/>
                                      </p:to>
                                    </p:set>
                                  </p:childTnLst>
                                </p:cTn>
                              </p:par>
                              <p:par>
                                <p:cTn id="127" presetID="2" presetClass="exit" presetSubtype="4" fill="hold" grpId="1" nodeType="withEffect">
                                  <p:stCondLst>
                                    <p:cond delay="0"/>
                                  </p:stCondLst>
                                  <p:childTnLst>
                                    <p:anim calcmode="lin" valueType="num">
                                      <p:cBhvr additive="base">
                                        <p:cTn id="128" dur="500"/>
                                        <p:tgtEl>
                                          <p:spTgt spid="59"/>
                                        </p:tgtEl>
                                        <p:attrNameLst>
                                          <p:attrName>ppt_x</p:attrName>
                                        </p:attrNameLst>
                                      </p:cBhvr>
                                      <p:tavLst>
                                        <p:tav tm="0">
                                          <p:val>
                                            <p:strVal val="ppt_x"/>
                                          </p:val>
                                        </p:tav>
                                        <p:tav tm="100000">
                                          <p:val>
                                            <p:strVal val="ppt_x"/>
                                          </p:val>
                                        </p:tav>
                                      </p:tavLst>
                                    </p:anim>
                                    <p:anim calcmode="lin" valueType="num">
                                      <p:cBhvr additive="base">
                                        <p:cTn id="129" dur="500"/>
                                        <p:tgtEl>
                                          <p:spTgt spid="59"/>
                                        </p:tgtEl>
                                        <p:attrNameLst>
                                          <p:attrName>ppt_y</p:attrName>
                                        </p:attrNameLst>
                                      </p:cBhvr>
                                      <p:tavLst>
                                        <p:tav tm="0">
                                          <p:val>
                                            <p:strVal val="ppt_y"/>
                                          </p:val>
                                        </p:tav>
                                        <p:tav tm="100000">
                                          <p:val>
                                            <p:strVal val="1+ppt_h/2"/>
                                          </p:val>
                                        </p:tav>
                                      </p:tavLst>
                                    </p:anim>
                                    <p:set>
                                      <p:cBhvr>
                                        <p:cTn id="130" dur="1" fill="hold">
                                          <p:stCondLst>
                                            <p:cond delay="499"/>
                                          </p:stCondLst>
                                        </p:cTn>
                                        <p:tgtEl>
                                          <p:spTgt spid="59"/>
                                        </p:tgtEl>
                                        <p:attrNameLst>
                                          <p:attrName>style.visibility</p:attrName>
                                        </p:attrNameLst>
                                      </p:cBhvr>
                                      <p:to>
                                        <p:strVal val="hidden"/>
                                      </p:to>
                                    </p:set>
                                  </p:childTnLst>
                                </p:cTn>
                              </p:par>
                              <p:par>
                                <p:cTn id="131" presetID="2" presetClass="exit" presetSubtype="4" fill="hold" grpId="1" nodeType="withEffect">
                                  <p:stCondLst>
                                    <p:cond delay="0"/>
                                  </p:stCondLst>
                                  <p:childTnLst>
                                    <p:anim calcmode="lin" valueType="num">
                                      <p:cBhvr additive="base">
                                        <p:cTn id="132" dur="500"/>
                                        <p:tgtEl>
                                          <p:spTgt spid="60"/>
                                        </p:tgtEl>
                                        <p:attrNameLst>
                                          <p:attrName>ppt_x</p:attrName>
                                        </p:attrNameLst>
                                      </p:cBhvr>
                                      <p:tavLst>
                                        <p:tav tm="0">
                                          <p:val>
                                            <p:strVal val="ppt_x"/>
                                          </p:val>
                                        </p:tav>
                                        <p:tav tm="100000">
                                          <p:val>
                                            <p:strVal val="ppt_x"/>
                                          </p:val>
                                        </p:tav>
                                      </p:tavLst>
                                    </p:anim>
                                    <p:anim calcmode="lin" valueType="num">
                                      <p:cBhvr additive="base">
                                        <p:cTn id="133" dur="500"/>
                                        <p:tgtEl>
                                          <p:spTgt spid="60"/>
                                        </p:tgtEl>
                                        <p:attrNameLst>
                                          <p:attrName>ppt_y</p:attrName>
                                        </p:attrNameLst>
                                      </p:cBhvr>
                                      <p:tavLst>
                                        <p:tav tm="0">
                                          <p:val>
                                            <p:strVal val="ppt_y"/>
                                          </p:val>
                                        </p:tav>
                                        <p:tav tm="100000">
                                          <p:val>
                                            <p:strVal val="1+ppt_h/2"/>
                                          </p:val>
                                        </p:tav>
                                      </p:tavLst>
                                    </p:anim>
                                    <p:set>
                                      <p:cBhvr>
                                        <p:cTn id="134" dur="1" fill="hold">
                                          <p:stCondLst>
                                            <p:cond delay="499"/>
                                          </p:stCondLst>
                                        </p:cTn>
                                        <p:tgtEl>
                                          <p:spTgt spid="60"/>
                                        </p:tgtEl>
                                        <p:attrNameLst>
                                          <p:attrName>style.visibility</p:attrName>
                                        </p:attrNameLst>
                                      </p:cBhvr>
                                      <p:to>
                                        <p:strVal val="hidden"/>
                                      </p:to>
                                    </p:set>
                                  </p:childTnLst>
                                </p:cTn>
                              </p:par>
                              <p:par>
                                <p:cTn id="135" presetID="2" presetClass="entr" presetSubtype="4"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 calcmode="lin" valueType="num">
                                      <p:cBhvr additive="base">
                                        <p:cTn id="137" dur="500" fill="hold"/>
                                        <p:tgtEl>
                                          <p:spTgt spid="65"/>
                                        </p:tgtEl>
                                        <p:attrNameLst>
                                          <p:attrName>ppt_x</p:attrName>
                                        </p:attrNameLst>
                                      </p:cBhvr>
                                      <p:tavLst>
                                        <p:tav tm="0">
                                          <p:val>
                                            <p:strVal val="#ppt_x"/>
                                          </p:val>
                                        </p:tav>
                                        <p:tav tm="100000">
                                          <p:val>
                                            <p:strVal val="#ppt_x"/>
                                          </p:val>
                                        </p:tav>
                                      </p:tavLst>
                                    </p:anim>
                                    <p:anim calcmode="lin" valueType="num">
                                      <p:cBhvr additive="base">
                                        <p:cTn id="138" dur="500" fill="hold"/>
                                        <p:tgtEl>
                                          <p:spTgt spid="65"/>
                                        </p:tgtEl>
                                        <p:attrNameLst>
                                          <p:attrName>ppt_y</p:attrName>
                                        </p:attrNameLst>
                                      </p:cBhvr>
                                      <p:tavLst>
                                        <p:tav tm="0">
                                          <p:val>
                                            <p:strVal val="1+#ppt_h/2"/>
                                          </p:val>
                                        </p:tav>
                                        <p:tav tm="100000">
                                          <p:val>
                                            <p:strVal val="#ppt_y"/>
                                          </p:val>
                                        </p:tav>
                                      </p:tavLst>
                                    </p:anim>
                                  </p:childTnLst>
                                </p:cTn>
                              </p:par>
                              <p:par>
                                <p:cTn id="139" presetID="2" presetClass="exit" presetSubtype="4" fill="hold" grpId="1" nodeType="withEffect">
                                  <p:stCondLst>
                                    <p:cond delay="0"/>
                                  </p:stCondLst>
                                  <p:childTnLst>
                                    <p:anim calcmode="lin" valueType="num">
                                      <p:cBhvr additive="base">
                                        <p:cTn id="140" dur="500"/>
                                        <p:tgtEl>
                                          <p:spTgt spid="65"/>
                                        </p:tgtEl>
                                        <p:attrNameLst>
                                          <p:attrName>ppt_x</p:attrName>
                                        </p:attrNameLst>
                                      </p:cBhvr>
                                      <p:tavLst>
                                        <p:tav tm="0">
                                          <p:val>
                                            <p:strVal val="ppt_x"/>
                                          </p:val>
                                        </p:tav>
                                        <p:tav tm="100000">
                                          <p:val>
                                            <p:strVal val="ppt_x"/>
                                          </p:val>
                                        </p:tav>
                                      </p:tavLst>
                                    </p:anim>
                                    <p:anim calcmode="lin" valueType="num">
                                      <p:cBhvr additive="base">
                                        <p:cTn id="141" dur="500"/>
                                        <p:tgtEl>
                                          <p:spTgt spid="65"/>
                                        </p:tgtEl>
                                        <p:attrNameLst>
                                          <p:attrName>ppt_y</p:attrName>
                                        </p:attrNameLst>
                                      </p:cBhvr>
                                      <p:tavLst>
                                        <p:tav tm="0">
                                          <p:val>
                                            <p:strVal val="ppt_y"/>
                                          </p:val>
                                        </p:tav>
                                        <p:tav tm="100000">
                                          <p:val>
                                            <p:strVal val="1+ppt_h/2"/>
                                          </p:val>
                                        </p:tav>
                                      </p:tavLst>
                                    </p:anim>
                                    <p:set>
                                      <p:cBhvr>
                                        <p:cTn id="142" dur="1" fill="hold">
                                          <p:stCondLst>
                                            <p:cond delay="499"/>
                                          </p:stCondLst>
                                        </p:cTn>
                                        <p:tgtEl>
                                          <p:spTgt spid="65"/>
                                        </p:tgtEl>
                                        <p:attrNameLst>
                                          <p:attrName>style.visibility</p:attrName>
                                        </p:attrNameLst>
                                      </p:cBhvr>
                                      <p:to>
                                        <p:strVal val="hidden"/>
                                      </p:to>
                                    </p:set>
                                  </p:childTnLst>
                                </p:cTn>
                              </p:par>
                              <p:par>
                                <p:cTn id="143" presetID="2" presetClass="entr" presetSubtype="4" fill="hold" grpId="0" nodeType="withEffect">
                                  <p:stCondLst>
                                    <p:cond delay="0"/>
                                  </p:stCondLst>
                                  <p:childTnLst>
                                    <p:set>
                                      <p:cBhvr>
                                        <p:cTn id="144" dur="1" fill="hold">
                                          <p:stCondLst>
                                            <p:cond delay="0"/>
                                          </p:stCondLst>
                                        </p:cTn>
                                        <p:tgtEl>
                                          <p:spTgt spid="66"/>
                                        </p:tgtEl>
                                        <p:attrNameLst>
                                          <p:attrName>style.visibility</p:attrName>
                                        </p:attrNameLst>
                                      </p:cBhvr>
                                      <p:to>
                                        <p:strVal val="visible"/>
                                      </p:to>
                                    </p:set>
                                    <p:anim calcmode="lin" valueType="num">
                                      <p:cBhvr additive="base">
                                        <p:cTn id="145" dur="500" fill="hold"/>
                                        <p:tgtEl>
                                          <p:spTgt spid="66"/>
                                        </p:tgtEl>
                                        <p:attrNameLst>
                                          <p:attrName>ppt_x</p:attrName>
                                        </p:attrNameLst>
                                      </p:cBhvr>
                                      <p:tavLst>
                                        <p:tav tm="0">
                                          <p:val>
                                            <p:strVal val="#ppt_x"/>
                                          </p:val>
                                        </p:tav>
                                        <p:tav tm="100000">
                                          <p:val>
                                            <p:strVal val="#ppt_x"/>
                                          </p:val>
                                        </p:tav>
                                      </p:tavLst>
                                    </p:anim>
                                    <p:anim calcmode="lin" valueType="num">
                                      <p:cBhvr additive="base">
                                        <p:cTn id="146" dur="500" fill="hold"/>
                                        <p:tgtEl>
                                          <p:spTgt spid="66"/>
                                        </p:tgtEl>
                                        <p:attrNameLst>
                                          <p:attrName>ppt_y</p:attrName>
                                        </p:attrNameLst>
                                      </p:cBhvr>
                                      <p:tavLst>
                                        <p:tav tm="0">
                                          <p:val>
                                            <p:strVal val="1+#ppt_h/2"/>
                                          </p:val>
                                        </p:tav>
                                        <p:tav tm="100000">
                                          <p:val>
                                            <p:strVal val="#ppt_y"/>
                                          </p:val>
                                        </p:tav>
                                      </p:tavLst>
                                    </p:anim>
                                  </p:childTnLst>
                                </p:cTn>
                              </p:par>
                              <p:par>
                                <p:cTn id="147" presetID="2" presetClass="exit" presetSubtype="4" fill="hold" grpId="1" nodeType="withEffect">
                                  <p:stCondLst>
                                    <p:cond delay="0"/>
                                  </p:stCondLst>
                                  <p:childTnLst>
                                    <p:anim calcmode="lin" valueType="num">
                                      <p:cBhvr additive="base">
                                        <p:cTn id="148" dur="500"/>
                                        <p:tgtEl>
                                          <p:spTgt spid="66"/>
                                        </p:tgtEl>
                                        <p:attrNameLst>
                                          <p:attrName>ppt_x</p:attrName>
                                        </p:attrNameLst>
                                      </p:cBhvr>
                                      <p:tavLst>
                                        <p:tav tm="0">
                                          <p:val>
                                            <p:strVal val="ppt_x"/>
                                          </p:val>
                                        </p:tav>
                                        <p:tav tm="100000">
                                          <p:val>
                                            <p:strVal val="ppt_x"/>
                                          </p:val>
                                        </p:tav>
                                      </p:tavLst>
                                    </p:anim>
                                    <p:anim calcmode="lin" valueType="num">
                                      <p:cBhvr additive="base">
                                        <p:cTn id="149" dur="500"/>
                                        <p:tgtEl>
                                          <p:spTgt spid="66"/>
                                        </p:tgtEl>
                                        <p:attrNameLst>
                                          <p:attrName>ppt_y</p:attrName>
                                        </p:attrNameLst>
                                      </p:cBhvr>
                                      <p:tavLst>
                                        <p:tav tm="0">
                                          <p:val>
                                            <p:strVal val="ppt_y"/>
                                          </p:val>
                                        </p:tav>
                                        <p:tav tm="100000">
                                          <p:val>
                                            <p:strVal val="1+ppt_h/2"/>
                                          </p:val>
                                        </p:tav>
                                      </p:tavLst>
                                    </p:anim>
                                    <p:set>
                                      <p:cBhvr>
                                        <p:cTn id="150" dur="1" fill="hold">
                                          <p:stCondLst>
                                            <p:cond delay="499"/>
                                          </p:stCondLst>
                                        </p:cTn>
                                        <p:tgtEl>
                                          <p:spTgt spid="66"/>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nodeType="clickEffect">
                                  <p:stCondLst>
                                    <p:cond delay="0"/>
                                  </p:stCondLst>
                                  <p:childTnLst>
                                    <p:set>
                                      <p:cBhvr>
                                        <p:cTn id="154" dur="1" fill="hold">
                                          <p:stCondLst>
                                            <p:cond delay="0"/>
                                          </p:stCondLst>
                                        </p:cTn>
                                        <p:tgtEl>
                                          <p:spTgt spid="68"/>
                                        </p:tgtEl>
                                        <p:attrNameLst>
                                          <p:attrName>style.visibility</p:attrName>
                                        </p:attrNameLst>
                                      </p:cBhvr>
                                      <p:to>
                                        <p:strVal val="visible"/>
                                      </p:to>
                                    </p:set>
                                    <p:anim calcmode="lin" valueType="num">
                                      <p:cBhvr additive="base">
                                        <p:cTn id="155" dur="500" fill="hold"/>
                                        <p:tgtEl>
                                          <p:spTgt spid="68"/>
                                        </p:tgtEl>
                                        <p:attrNameLst>
                                          <p:attrName>ppt_x</p:attrName>
                                        </p:attrNameLst>
                                      </p:cBhvr>
                                      <p:tavLst>
                                        <p:tav tm="0">
                                          <p:val>
                                            <p:strVal val="#ppt_x"/>
                                          </p:val>
                                        </p:tav>
                                        <p:tav tm="100000">
                                          <p:val>
                                            <p:strVal val="#ppt_x"/>
                                          </p:val>
                                        </p:tav>
                                      </p:tavLst>
                                    </p:anim>
                                    <p:anim calcmode="lin" valueType="num">
                                      <p:cBhvr additive="base">
                                        <p:cTn id="156" dur="500" fill="hold"/>
                                        <p:tgtEl>
                                          <p:spTgt spid="68"/>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64"/>
                                        </p:tgtEl>
                                        <p:attrNameLst>
                                          <p:attrName>style.visibility</p:attrName>
                                        </p:attrNameLst>
                                      </p:cBhvr>
                                      <p:to>
                                        <p:strVal val="visible"/>
                                      </p:to>
                                    </p:set>
                                    <p:anim calcmode="lin" valueType="num">
                                      <p:cBhvr additive="base">
                                        <p:cTn id="159" dur="500" fill="hold"/>
                                        <p:tgtEl>
                                          <p:spTgt spid="64"/>
                                        </p:tgtEl>
                                        <p:attrNameLst>
                                          <p:attrName>ppt_x</p:attrName>
                                        </p:attrNameLst>
                                      </p:cBhvr>
                                      <p:tavLst>
                                        <p:tav tm="0">
                                          <p:val>
                                            <p:strVal val="#ppt_x"/>
                                          </p:val>
                                        </p:tav>
                                        <p:tav tm="100000">
                                          <p:val>
                                            <p:strVal val="#ppt_x"/>
                                          </p:val>
                                        </p:tav>
                                      </p:tavLst>
                                    </p:anim>
                                    <p:anim calcmode="lin" valueType="num">
                                      <p:cBhvr additive="base">
                                        <p:cTn id="160" dur="500" fill="hold"/>
                                        <p:tgtEl>
                                          <p:spTgt spid="64"/>
                                        </p:tgtEl>
                                        <p:attrNameLst>
                                          <p:attrName>ppt_y</p:attrName>
                                        </p:attrNameLst>
                                      </p:cBhvr>
                                      <p:tavLst>
                                        <p:tav tm="0">
                                          <p:val>
                                            <p:strVal val="1+#ppt_h/2"/>
                                          </p:val>
                                        </p:tav>
                                        <p:tav tm="100000">
                                          <p:val>
                                            <p:strVal val="#ppt_y"/>
                                          </p:val>
                                        </p:tav>
                                      </p:tavLst>
                                    </p:anim>
                                  </p:childTnLst>
                                </p:cTn>
                              </p:par>
                              <p:par>
                                <p:cTn id="161" presetID="2" presetClass="entr" presetSubtype="4" fill="hold" grpId="2" nodeType="withEffect">
                                  <p:stCondLst>
                                    <p:cond delay="0"/>
                                  </p:stCondLst>
                                  <p:childTnLst>
                                    <p:set>
                                      <p:cBhvr>
                                        <p:cTn id="162" dur="1" fill="hold">
                                          <p:stCondLst>
                                            <p:cond delay="0"/>
                                          </p:stCondLst>
                                        </p:cTn>
                                        <p:tgtEl>
                                          <p:spTgt spid="66"/>
                                        </p:tgtEl>
                                        <p:attrNameLst>
                                          <p:attrName>style.visibility</p:attrName>
                                        </p:attrNameLst>
                                      </p:cBhvr>
                                      <p:to>
                                        <p:strVal val="visible"/>
                                      </p:to>
                                    </p:set>
                                    <p:anim calcmode="lin" valueType="num">
                                      <p:cBhvr additive="base">
                                        <p:cTn id="163" dur="500" fill="hold"/>
                                        <p:tgtEl>
                                          <p:spTgt spid="66"/>
                                        </p:tgtEl>
                                        <p:attrNameLst>
                                          <p:attrName>ppt_x</p:attrName>
                                        </p:attrNameLst>
                                      </p:cBhvr>
                                      <p:tavLst>
                                        <p:tav tm="0">
                                          <p:val>
                                            <p:strVal val="#ppt_x"/>
                                          </p:val>
                                        </p:tav>
                                        <p:tav tm="100000">
                                          <p:val>
                                            <p:strVal val="#ppt_x"/>
                                          </p:val>
                                        </p:tav>
                                      </p:tavLst>
                                    </p:anim>
                                    <p:anim calcmode="lin" valueType="num">
                                      <p:cBhvr additive="base">
                                        <p:cTn id="164" dur="500" fill="hold"/>
                                        <p:tgtEl>
                                          <p:spTgt spid="66"/>
                                        </p:tgtEl>
                                        <p:attrNameLst>
                                          <p:attrName>ppt_y</p:attrName>
                                        </p:attrNameLst>
                                      </p:cBhvr>
                                      <p:tavLst>
                                        <p:tav tm="0">
                                          <p:val>
                                            <p:strVal val="1+#ppt_h/2"/>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62"/>
                                        </p:tgtEl>
                                        <p:attrNameLst>
                                          <p:attrName>style.visibility</p:attrName>
                                        </p:attrNameLst>
                                      </p:cBhvr>
                                      <p:to>
                                        <p:strVal val="visible"/>
                                      </p:to>
                                    </p:set>
                                    <p:anim calcmode="lin" valueType="num">
                                      <p:cBhvr additive="base">
                                        <p:cTn id="167" dur="500" fill="hold"/>
                                        <p:tgtEl>
                                          <p:spTgt spid="62"/>
                                        </p:tgtEl>
                                        <p:attrNameLst>
                                          <p:attrName>ppt_x</p:attrName>
                                        </p:attrNameLst>
                                      </p:cBhvr>
                                      <p:tavLst>
                                        <p:tav tm="0">
                                          <p:val>
                                            <p:strVal val="#ppt_x"/>
                                          </p:val>
                                        </p:tav>
                                        <p:tav tm="100000">
                                          <p:val>
                                            <p:strVal val="#ppt_x"/>
                                          </p:val>
                                        </p:tav>
                                      </p:tavLst>
                                    </p:anim>
                                    <p:anim calcmode="lin" valueType="num">
                                      <p:cBhvr additive="base">
                                        <p:cTn id="168" dur="500" fill="hold"/>
                                        <p:tgtEl>
                                          <p:spTgt spid="62"/>
                                        </p:tgtEl>
                                        <p:attrNameLst>
                                          <p:attrName>ppt_y</p:attrName>
                                        </p:attrNameLst>
                                      </p:cBhvr>
                                      <p:tavLst>
                                        <p:tav tm="0">
                                          <p:val>
                                            <p:strVal val="1+#ppt_h/2"/>
                                          </p:val>
                                        </p:tav>
                                        <p:tav tm="100000">
                                          <p:val>
                                            <p:strVal val="#ppt_y"/>
                                          </p:val>
                                        </p:tav>
                                      </p:tavLst>
                                    </p:anim>
                                  </p:childTnLst>
                                </p:cTn>
                              </p:par>
                              <p:par>
                                <p:cTn id="169" presetID="2" presetClass="entr" presetSubtype="4" fill="hold" nodeType="withEffect">
                                  <p:stCondLst>
                                    <p:cond delay="0"/>
                                  </p:stCondLst>
                                  <p:childTnLst>
                                    <p:set>
                                      <p:cBhvr>
                                        <p:cTn id="170" dur="1" fill="hold">
                                          <p:stCondLst>
                                            <p:cond delay="0"/>
                                          </p:stCondLst>
                                        </p:cTn>
                                        <p:tgtEl>
                                          <p:spTgt spid="70"/>
                                        </p:tgtEl>
                                        <p:attrNameLst>
                                          <p:attrName>style.visibility</p:attrName>
                                        </p:attrNameLst>
                                      </p:cBhvr>
                                      <p:to>
                                        <p:strVal val="visible"/>
                                      </p:to>
                                    </p:set>
                                    <p:anim calcmode="lin" valueType="num">
                                      <p:cBhvr additive="base">
                                        <p:cTn id="171" dur="500" fill="hold"/>
                                        <p:tgtEl>
                                          <p:spTgt spid="70"/>
                                        </p:tgtEl>
                                        <p:attrNameLst>
                                          <p:attrName>ppt_x</p:attrName>
                                        </p:attrNameLst>
                                      </p:cBhvr>
                                      <p:tavLst>
                                        <p:tav tm="0">
                                          <p:val>
                                            <p:strVal val="#ppt_x"/>
                                          </p:val>
                                        </p:tav>
                                        <p:tav tm="100000">
                                          <p:val>
                                            <p:strVal val="#ppt_x"/>
                                          </p:val>
                                        </p:tav>
                                      </p:tavLst>
                                    </p:anim>
                                    <p:anim calcmode="lin" valueType="num">
                                      <p:cBhvr additive="base">
                                        <p:cTn id="172" dur="500" fill="hold"/>
                                        <p:tgtEl>
                                          <p:spTgt spid="70"/>
                                        </p:tgtEl>
                                        <p:attrNameLst>
                                          <p:attrName>ppt_y</p:attrName>
                                        </p:attrNameLst>
                                      </p:cBhvr>
                                      <p:tavLst>
                                        <p:tav tm="0">
                                          <p:val>
                                            <p:strVal val="1+#ppt_h/2"/>
                                          </p:val>
                                        </p:tav>
                                        <p:tav tm="100000">
                                          <p:val>
                                            <p:strVal val="#ppt_y"/>
                                          </p:val>
                                        </p:tav>
                                      </p:tavLst>
                                    </p:anim>
                                  </p:childTnLst>
                                </p:cTn>
                              </p:par>
                              <p:par>
                                <p:cTn id="173" presetID="2" presetClass="entr" presetSubtype="4" fill="hold" grpId="2" nodeType="withEffect">
                                  <p:stCondLst>
                                    <p:cond delay="0"/>
                                  </p:stCondLst>
                                  <p:childTnLst>
                                    <p:set>
                                      <p:cBhvr>
                                        <p:cTn id="174" dur="1" fill="hold">
                                          <p:stCondLst>
                                            <p:cond delay="0"/>
                                          </p:stCondLst>
                                        </p:cTn>
                                        <p:tgtEl>
                                          <p:spTgt spid="65"/>
                                        </p:tgtEl>
                                        <p:attrNameLst>
                                          <p:attrName>style.visibility</p:attrName>
                                        </p:attrNameLst>
                                      </p:cBhvr>
                                      <p:to>
                                        <p:strVal val="visible"/>
                                      </p:to>
                                    </p:set>
                                    <p:anim calcmode="lin" valueType="num">
                                      <p:cBhvr additive="base">
                                        <p:cTn id="175" dur="500" fill="hold"/>
                                        <p:tgtEl>
                                          <p:spTgt spid="65"/>
                                        </p:tgtEl>
                                        <p:attrNameLst>
                                          <p:attrName>ppt_x</p:attrName>
                                        </p:attrNameLst>
                                      </p:cBhvr>
                                      <p:tavLst>
                                        <p:tav tm="0">
                                          <p:val>
                                            <p:strVal val="#ppt_x"/>
                                          </p:val>
                                        </p:tav>
                                        <p:tav tm="100000">
                                          <p:val>
                                            <p:strVal val="#ppt_x"/>
                                          </p:val>
                                        </p:tav>
                                      </p:tavLst>
                                    </p:anim>
                                    <p:anim calcmode="lin" valueType="num">
                                      <p:cBhvr additive="base">
                                        <p:cTn id="176" dur="500" fill="hold"/>
                                        <p:tgtEl>
                                          <p:spTgt spid="65"/>
                                        </p:tgtEl>
                                        <p:attrNameLst>
                                          <p:attrName>ppt_y</p:attrName>
                                        </p:attrNameLst>
                                      </p:cBhvr>
                                      <p:tavLst>
                                        <p:tav tm="0">
                                          <p:val>
                                            <p:strVal val="1+#ppt_h/2"/>
                                          </p:val>
                                        </p:tav>
                                        <p:tav tm="100000">
                                          <p:val>
                                            <p:strVal val="#ppt_y"/>
                                          </p:val>
                                        </p:tav>
                                      </p:tavLst>
                                    </p:anim>
                                  </p:childTnLst>
                                </p:cTn>
                              </p:par>
                              <p:par>
                                <p:cTn id="177" presetID="2" presetClass="entr" presetSubtype="4" fill="hold" grpId="0" nodeType="withEffect">
                                  <p:stCondLst>
                                    <p:cond delay="0"/>
                                  </p:stCondLst>
                                  <p:childTnLst>
                                    <p:set>
                                      <p:cBhvr>
                                        <p:cTn id="178" dur="1" fill="hold">
                                          <p:stCondLst>
                                            <p:cond delay="0"/>
                                          </p:stCondLst>
                                        </p:cTn>
                                        <p:tgtEl>
                                          <p:spTgt spid="61"/>
                                        </p:tgtEl>
                                        <p:attrNameLst>
                                          <p:attrName>style.visibility</p:attrName>
                                        </p:attrNameLst>
                                      </p:cBhvr>
                                      <p:to>
                                        <p:strVal val="visible"/>
                                      </p:to>
                                    </p:set>
                                    <p:anim calcmode="lin" valueType="num">
                                      <p:cBhvr additive="base">
                                        <p:cTn id="179" dur="500" fill="hold"/>
                                        <p:tgtEl>
                                          <p:spTgt spid="61"/>
                                        </p:tgtEl>
                                        <p:attrNameLst>
                                          <p:attrName>ppt_x</p:attrName>
                                        </p:attrNameLst>
                                      </p:cBhvr>
                                      <p:tavLst>
                                        <p:tav tm="0">
                                          <p:val>
                                            <p:strVal val="#ppt_x"/>
                                          </p:val>
                                        </p:tav>
                                        <p:tav tm="100000">
                                          <p:val>
                                            <p:strVal val="#ppt_x"/>
                                          </p:val>
                                        </p:tav>
                                      </p:tavLst>
                                    </p:anim>
                                    <p:anim calcmode="lin" valueType="num">
                                      <p:cBhvr additive="base">
                                        <p:cTn id="180" dur="500" fill="hold"/>
                                        <p:tgtEl>
                                          <p:spTgt spid="61"/>
                                        </p:tgtEl>
                                        <p:attrNameLst>
                                          <p:attrName>ppt_y</p:attrName>
                                        </p:attrNameLst>
                                      </p:cBhvr>
                                      <p:tavLst>
                                        <p:tav tm="0">
                                          <p:val>
                                            <p:strVal val="1+#ppt_h/2"/>
                                          </p:val>
                                        </p:tav>
                                        <p:tav tm="100000">
                                          <p:val>
                                            <p:strVal val="#ppt_y"/>
                                          </p:val>
                                        </p:tav>
                                      </p:tavLst>
                                    </p:anim>
                                  </p:childTnLst>
                                </p:cTn>
                              </p:par>
                              <p:par>
                                <p:cTn id="181" presetID="2" presetClass="entr" presetSubtype="4" fill="hold" grpId="0" nodeType="withEffect">
                                  <p:stCondLst>
                                    <p:cond delay="0"/>
                                  </p:stCondLst>
                                  <p:childTnLst>
                                    <p:set>
                                      <p:cBhvr>
                                        <p:cTn id="182" dur="1" fill="hold">
                                          <p:stCondLst>
                                            <p:cond delay="0"/>
                                          </p:stCondLst>
                                        </p:cTn>
                                        <p:tgtEl>
                                          <p:spTgt spid="63"/>
                                        </p:tgtEl>
                                        <p:attrNameLst>
                                          <p:attrName>style.visibility</p:attrName>
                                        </p:attrNameLst>
                                      </p:cBhvr>
                                      <p:to>
                                        <p:strVal val="visible"/>
                                      </p:to>
                                    </p:set>
                                    <p:anim calcmode="lin" valueType="num">
                                      <p:cBhvr additive="base">
                                        <p:cTn id="183" dur="500" fill="hold"/>
                                        <p:tgtEl>
                                          <p:spTgt spid="63"/>
                                        </p:tgtEl>
                                        <p:attrNameLst>
                                          <p:attrName>ppt_x</p:attrName>
                                        </p:attrNameLst>
                                      </p:cBhvr>
                                      <p:tavLst>
                                        <p:tav tm="0">
                                          <p:val>
                                            <p:strVal val="#ppt_x"/>
                                          </p:val>
                                        </p:tav>
                                        <p:tav tm="100000">
                                          <p:val>
                                            <p:strVal val="#ppt_x"/>
                                          </p:val>
                                        </p:tav>
                                      </p:tavLst>
                                    </p:anim>
                                    <p:anim calcmode="lin" valueType="num">
                                      <p:cBhvr additive="base">
                                        <p:cTn id="18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7" grpId="1" animBg="1"/>
      <p:bldP spid="48" grpId="0" animBg="1"/>
      <p:bldP spid="48" grpId="1" animBg="1"/>
      <p:bldP spid="43" grpId="0" animBg="1"/>
      <p:bldP spid="43" grpId="1" animBg="1"/>
      <p:bldP spid="19" grpId="0" animBg="1"/>
      <p:bldP spid="19" grpId="1" animBg="1"/>
      <p:bldP spid="22" grpId="0" animBg="1"/>
      <p:bldP spid="22" grpId="1" animBg="1"/>
      <p:bldP spid="24" grpId="0" animBg="1"/>
      <p:bldP spid="24" grpId="1" animBg="1"/>
      <p:bldP spid="29" grpId="0" animBg="1"/>
      <p:bldP spid="29" grpId="1" animBg="1"/>
      <p:bldP spid="57" grpId="0"/>
      <p:bldP spid="57" grpId="1"/>
      <p:bldP spid="58" grpId="0"/>
      <p:bldP spid="58" grpId="1"/>
      <p:bldP spid="59" grpId="0"/>
      <p:bldP spid="59" grpId="1"/>
      <p:bldP spid="60" grpId="0"/>
      <p:bldP spid="60" grpId="1"/>
      <p:bldP spid="61" grpId="0" animBg="1"/>
      <p:bldP spid="62" grpId="0" animBg="1"/>
      <p:bldP spid="63" grpId="0" animBg="1"/>
      <p:bldP spid="64" grpId="0" animBg="1"/>
      <p:bldP spid="65" grpId="0"/>
      <p:bldP spid="65" grpId="1"/>
      <p:bldP spid="65" grpId="2"/>
      <p:bldP spid="66" grpId="0"/>
      <p:bldP spid="66" grpId="1"/>
      <p:bldP spid="66" grpId="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484A3-588A-3324-93B5-BD24C5A33E23}"/>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D7622BDC-61D3-4BEC-230F-3D66EB03CA4F}"/>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0A95678A-C80B-27BA-E996-AC42DB96A088}"/>
              </a:ext>
            </a:extLst>
          </p:cNvPr>
          <p:cNvSpPr>
            <a:spLocks noGrp="1"/>
          </p:cNvSpPr>
          <p:nvPr>
            <p:ph type="sldNum" sz="quarter" idx="12"/>
          </p:nvPr>
        </p:nvSpPr>
        <p:spPr/>
        <p:txBody>
          <a:bodyPr/>
          <a:lstStyle/>
          <a:p>
            <a:fld id="{8A7A6979-0714-4377-B894-6BE4C2D6E202}" type="slidenum">
              <a:rPr lang="en-US" smtClean="0"/>
              <a:pPr/>
              <a:t>5</a:t>
            </a:fld>
            <a:endParaRPr lang="en-US"/>
          </a:p>
        </p:txBody>
      </p:sp>
      <p:sp>
        <p:nvSpPr>
          <p:cNvPr id="8" name="TextBox 7">
            <a:extLst>
              <a:ext uri="{FF2B5EF4-FFF2-40B4-BE49-F238E27FC236}">
                <a16:creationId xmlns:a16="http://schemas.microsoft.com/office/drawing/2014/main" id="{49935435-83A4-59D3-3561-6DA44631EC2E}"/>
              </a:ext>
            </a:extLst>
          </p:cNvPr>
          <p:cNvSpPr txBox="1"/>
          <p:nvPr/>
        </p:nvSpPr>
        <p:spPr>
          <a:xfrm>
            <a:off x="1881353" y="364391"/>
            <a:ext cx="9669516" cy="461665"/>
          </a:xfrm>
          <a:prstGeom prst="rect">
            <a:avLst/>
          </a:prstGeom>
          <a:noFill/>
        </p:spPr>
        <p:txBody>
          <a:bodyPr wrap="square" lIns="91440" tIns="45720" rIns="91440" bIns="45720" rtlCol="0" anchor="t">
            <a:spAutoFit/>
          </a:bodyPr>
          <a:lstStyle/>
          <a:p>
            <a:r>
              <a:rPr lang="en-US" sz="2400" b="1" i="1" dirty="0">
                <a:solidFill>
                  <a:schemeClr val="tx2">
                    <a:lumMod val="75000"/>
                  </a:schemeClr>
                </a:solidFill>
              </a:rPr>
              <a:t>Nearby Places (To potentially identify ~200 nearby places)</a:t>
            </a:r>
          </a:p>
        </p:txBody>
      </p:sp>
      <p:graphicFrame>
        <p:nvGraphicFramePr>
          <p:cNvPr id="2" name="Table 1">
            <a:extLst>
              <a:ext uri="{FF2B5EF4-FFF2-40B4-BE49-F238E27FC236}">
                <a16:creationId xmlns:a16="http://schemas.microsoft.com/office/drawing/2014/main" id="{D2D43ECD-A42B-2461-F831-82DADEBBF1B9}"/>
              </a:ext>
            </a:extLst>
          </p:cNvPr>
          <p:cNvGraphicFramePr>
            <a:graphicFrameLocks noGrp="1"/>
          </p:cNvGraphicFramePr>
          <p:nvPr/>
        </p:nvGraphicFramePr>
        <p:xfrm>
          <a:off x="1881353" y="3227077"/>
          <a:ext cx="3565525" cy="2215515"/>
        </p:xfrm>
        <a:graphic>
          <a:graphicData uri="http://schemas.openxmlformats.org/drawingml/2006/table">
            <a:tbl>
              <a:tblPr>
                <a:tableStyleId>{69C7853C-536D-4A76-A0AE-DD22124D55A5}</a:tableStyleId>
              </a:tblPr>
              <a:tblGrid>
                <a:gridCol w="1079500">
                  <a:extLst>
                    <a:ext uri="{9D8B030D-6E8A-4147-A177-3AD203B41FA5}">
                      <a16:colId xmlns:a16="http://schemas.microsoft.com/office/drawing/2014/main" val="2319144107"/>
                    </a:ext>
                  </a:extLst>
                </a:gridCol>
                <a:gridCol w="814388">
                  <a:extLst>
                    <a:ext uri="{9D8B030D-6E8A-4147-A177-3AD203B41FA5}">
                      <a16:colId xmlns:a16="http://schemas.microsoft.com/office/drawing/2014/main" val="1495553861"/>
                    </a:ext>
                  </a:extLst>
                </a:gridCol>
                <a:gridCol w="846138">
                  <a:extLst>
                    <a:ext uri="{9D8B030D-6E8A-4147-A177-3AD203B41FA5}">
                      <a16:colId xmlns:a16="http://schemas.microsoft.com/office/drawing/2014/main" val="2669145035"/>
                    </a:ext>
                  </a:extLst>
                </a:gridCol>
                <a:gridCol w="825499">
                  <a:extLst>
                    <a:ext uri="{9D8B030D-6E8A-4147-A177-3AD203B41FA5}">
                      <a16:colId xmlns:a16="http://schemas.microsoft.com/office/drawing/2014/main" val="3263267673"/>
                    </a:ext>
                  </a:extLst>
                </a:gridCol>
              </a:tblGrid>
              <a:tr h="128016">
                <a:tc>
                  <a:txBody>
                    <a:bodyPr/>
                    <a:lstStyle/>
                    <a:p>
                      <a:pPr marL="171450" indent="-171450" algn="l" fontAlgn="b">
                        <a:buFont typeface="Arial" panose="020B0604020202020204" pitchFamily="34" charset="0"/>
                        <a:buChar char="•"/>
                      </a:pPr>
                      <a:endParaRPr lang="en-US" sz="800" b="0" i="0" u="none" strike="noStrike" dirty="0">
                        <a:solidFill>
                          <a:srgbClr val="000000"/>
                        </a:solidFill>
                        <a:effectLst/>
                        <a:latin typeface="+mn-lt"/>
                      </a:endParaRPr>
                    </a:p>
                  </a:txBody>
                  <a:tcPr marL="9525" marR="9525" marT="9525" marB="0" anchor="b">
                    <a:lnL w="6350" cap="flat" cmpd="sng" algn="ctr">
                      <a:noFill/>
                      <a:prstDash val="solid"/>
                    </a:lnL>
                    <a:lnR w="6350" cap="flat" cmpd="sng" algn="ctr">
                      <a:noFill/>
                      <a:prstDash val="solid"/>
                    </a:lnR>
                    <a:lnT w="6350" cap="flat" cmpd="sng" algn="ctr">
                      <a:noFill/>
                      <a:prstDash val="solid"/>
                    </a:lnT>
                    <a:lnB w="6350" cap="flat" cmpd="sng" algn="ctr">
                      <a:noFill/>
                      <a:prstDash val="solid"/>
                    </a:lnB>
                    <a:lnTlToBr w="12700" cmpd="sng">
                      <a:noFill/>
                      <a:prstDash val="solid"/>
                    </a:lnTlToBr>
                    <a:lnBlToTr w="12700" cmpd="sng">
                      <a:noFill/>
                      <a:prstDash val="solid"/>
                    </a:lnBlToTr>
                  </a:tcPr>
                </a:tc>
                <a:tc gridSpan="2">
                  <a:txBody>
                    <a:bodyPr/>
                    <a:lstStyle/>
                    <a:p>
                      <a:pPr marL="0" indent="0" algn="ctr" fontAlgn="b">
                        <a:buFont typeface="Arial" panose="020B0604020202020204" pitchFamily="34" charset="0"/>
                        <a:buNone/>
                      </a:pPr>
                      <a:r>
                        <a:rPr lang="en-US" sz="1200" b="1" i="0" u="none" strike="noStrike" dirty="0">
                          <a:solidFill>
                            <a:srgbClr val="000000"/>
                          </a:solidFill>
                          <a:effectLst/>
                          <a:latin typeface="+mn-lt"/>
                        </a:rPr>
                        <a:t>Shops</a:t>
                      </a:r>
                      <a:endParaRPr lang="en-US" sz="1100" b="1" i="0" u="none" strike="noStrike" dirty="0">
                        <a:solidFill>
                          <a:srgbClr val="000000"/>
                        </a:solidFill>
                        <a:effectLst/>
                        <a:latin typeface="+mn-lt"/>
                      </a:endParaRPr>
                    </a:p>
                  </a:txBody>
                  <a:tcPr marL="9525" marR="9525" marT="9525" marB="0" anchor="b">
                    <a:lnL w="6350" cap="flat" cmpd="sng" algn="ctr">
                      <a:noFill/>
                      <a:prstDash val="solid"/>
                    </a:lnL>
                    <a:lnR w="6350" cap="flat" cmpd="sng" algn="ctr">
                      <a:noFill/>
                      <a:prstDash val="solid"/>
                    </a:lnR>
                    <a:lnT w="6350" cap="flat" cmpd="sng" algn="ctr">
                      <a:noFill/>
                      <a:prstDash val="solid"/>
                    </a:lnT>
                    <a:lnB w="6350" cap="flat" cmpd="sng" algn="ctr">
                      <a:noFill/>
                      <a:prstDash val="solid"/>
                    </a:lnB>
                    <a:lnTlToBr w="12700" cmpd="sng">
                      <a:noFill/>
                      <a:prstDash val="solid"/>
                    </a:lnTlToBr>
                    <a:lnBlToTr w="12700" cmpd="sng">
                      <a:noFill/>
                      <a:prstDash val="solid"/>
                    </a:lnBlToTr>
                  </a:tcPr>
                </a:tc>
                <a:tc hMerge="1">
                  <a:txBody>
                    <a:bodyPr/>
                    <a:lstStyle/>
                    <a:p>
                      <a:pPr marL="171450" indent="-171450" algn="l" fontAlgn="b">
                        <a:buFont typeface="Arial" panose="020B0604020202020204" pitchFamily="34" charset="0"/>
                        <a:buChar char="•"/>
                      </a:pPr>
                      <a:endParaRPr lang="en-US" sz="800" b="0" i="0" u="none" strike="noStrike" dirty="0">
                        <a:solidFill>
                          <a:srgbClr val="000000"/>
                        </a:solidFill>
                        <a:effectLst/>
                        <a:latin typeface="+mn-lt"/>
                      </a:endParaRPr>
                    </a:p>
                  </a:txBody>
                  <a:tcPr marL="9525" marR="9525" marT="9525" marB="0" anchor="b">
                    <a:lnL w="6350" cap="flat" cmpd="sng" algn="ctr">
                      <a:noFill/>
                      <a:prstDash val="solid"/>
                    </a:lnL>
                    <a:lnR w="6350" cap="flat" cmpd="sng" algn="ctr">
                      <a:noFill/>
                      <a:prstDash val="solid"/>
                    </a:lnR>
                    <a:lnT w="6350" cap="flat" cmpd="sng" algn="ctr">
                      <a:noFill/>
                      <a:prstDash val="solid"/>
                    </a:lnT>
                    <a:lnB w="6350" cap="flat" cmpd="sng" algn="ctr">
                      <a:noFill/>
                      <a:prstDash val="soli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endParaRPr lang="en-US" sz="800" b="0" i="0" u="none" strike="noStrike" dirty="0">
                        <a:solidFill>
                          <a:srgbClr val="000000"/>
                        </a:solidFill>
                        <a:effectLst/>
                        <a:latin typeface="+mn-lt"/>
                      </a:endParaRPr>
                    </a:p>
                  </a:txBody>
                  <a:tcPr marL="9525" marR="9525" marT="9525" marB="0" anchor="b">
                    <a:lnL w="6350" cap="flat" cmpd="sng" algn="ctr">
                      <a:noFill/>
                      <a:prstDash val="solid"/>
                    </a:lnL>
                    <a:lnR w="6350" cap="flat" cmpd="sng" algn="ctr">
                      <a:noFill/>
                      <a:prstDash val="solid"/>
                    </a:lnR>
                    <a:lnT w="6350" cap="flat" cmpd="sng" algn="ctr">
                      <a:noFill/>
                      <a:prstDash val="solid"/>
                    </a:lnT>
                    <a:lnB w="6350"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112149951"/>
                  </a:ext>
                </a:extLst>
              </a:tr>
              <a:tr h="128016">
                <a:tc>
                  <a:txBody>
                    <a:bodyPr/>
                    <a:lstStyle/>
                    <a:p>
                      <a:pPr marL="171450" indent="-171450" algn="l" fontAlgn="b">
                        <a:buFont typeface="Arial" panose="020B0604020202020204" pitchFamily="34" charset="0"/>
                        <a:buChar char="•"/>
                      </a:pPr>
                      <a:endParaRPr lang="en-US" sz="800" b="0" i="0" u="none" strike="noStrike" dirty="0">
                        <a:solidFill>
                          <a:srgbClr val="000000"/>
                        </a:solidFill>
                        <a:effectLst/>
                        <a:latin typeface="+mn-lt"/>
                      </a:endParaRPr>
                    </a:p>
                  </a:txBody>
                  <a:tcPr marL="9525" marR="9525" marT="9525" marB="0" anchor="b">
                    <a:lnL w="6350" cap="flat" cmpd="sng" algn="ctr">
                      <a:noFill/>
                      <a:prstDash val="solid"/>
                    </a:lnL>
                    <a:lnR w="6350" cap="flat" cmpd="sng" algn="ctr">
                      <a:noFill/>
                      <a:prstDash val="solid"/>
                    </a:lnR>
                    <a:lnT w="6350" cap="flat" cmpd="sng" algn="ctr">
                      <a:noFill/>
                      <a:prstDash val="solid"/>
                    </a:lnT>
                    <a:lnB w="6350" cap="flat" cmpd="sng" algn="ctr">
                      <a:noFill/>
                      <a:prstDash val="soli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endParaRPr lang="en-US" sz="800" b="0" i="0" u="none" strike="noStrike">
                        <a:solidFill>
                          <a:srgbClr val="000000"/>
                        </a:solidFill>
                        <a:effectLst/>
                        <a:latin typeface="+mn-lt"/>
                      </a:endParaRPr>
                    </a:p>
                  </a:txBody>
                  <a:tcPr marL="9525" marR="9525" marT="9525" marB="0" anchor="b">
                    <a:lnL w="6350" cap="flat" cmpd="sng" algn="ctr">
                      <a:noFill/>
                      <a:prstDash val="solid"/>
                    </a:lnL>
                    <a:lnR w="6350" cap="flat" cmpd="sng" algn="ctr">
                      <a:noFill/>
                      <a:prstDash val="solid"/>
                    </a:lnR>
                    <a:lnT w="6350" cap="flat" cmpd="sng" algn="ctr">
                      <a:noFill/>
                      <a:prstDash val="solid"/>
                    </a:lnT>
                    <a:lnB w="6350" cap="flat" cmpd="sng" algn="ctr">
                      <a:noFill/>
                      <a:prstDash val="soli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endParaRPr lang="en-US" sz="800" b="0" i="0" u="none" strike="noStrike" dirty="0">
                        <a:solidFill>
                          <a:srgbClr val="000000"/>
                        </a:solidFill>
                        <a:effectLst/>
                        <a:latin typeface="+mn-lt"/>
                      </a:endParaRPr>
                    </a:p>
                  </a:txBody>
                  <a:tcPr marL="9525" marR="9525" marT="9525" marB="0" anchor="b">
                    <a:lnL w="6350" cap="flat" cmpd="sng" algn="ctr">
                      <a:noFill/>
                      <a:prstDash val="solid"/>
                    </a:lnL>
                    <a:lnR w="6350" cap="flat" cmpd="sng" algn="ctr">
                      <a:noFill/>
                      <a:prstDash val="solid"/>
                    </a:lnR>
                    <a:lnT w="6350" cap="flat" cmpd="sng" algn="ctr">
                      <a:noFill/>
                      <a:prstDash val="solid"/>
                    </a:lnT>
                    <a:lnB w="6350" cap="flat" cmpd="sng" algn="ctr">
                      <a:noFill/>
                      <a:prstDash val="soli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endParaRPr lang="en-US" sz="800" b="0" i="0" u="none" strike="noStrike" dirty="0">
                        <a:solidFill>
                          <a:srgbClr val="000000"/>
                        </a:solidFill>
                        <a:effectLst/>
                        <a:latin typeface="+mn-lt"/>
                      </a:endParaRPr>
                    </a:p>
                  </a:txBody>
                  <a:tcPr marL="9525" marR="9525" marT="9525" marB="0" anchor="b">
                    <a:lnL w="6350" cap="flat" cmpd="sng" algn="ctr">
                      <a:noFill/>
                      <a:prstDash val="solid"/>
                    </a:lnL>
                    <a:lnR w="6350" cap="flat" cmpd="sng" algn="ctr">
                      <a:noFill/>
                      <a:prstDash val="solid"/>
                    </a:lnR>
                    <a:lnT w="6350" cap="flat" cmpd="sng" algn="ctr">
                      <a:noFill/>
                      <a:prstDash val="solid"/>
                    </a:lnT>
                    <a:lnB w="6350"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256025011"/>
                  </a:ext>
                </a:extLst>
              </a:tr>
              <a:tr h="128016">
                <a:tc>
                  <a:txBody>
                    <a:bodyPr/>
                    <a:lstStyle/>
                    <a:p>
                      <a:pPr marL="171450" indent="-171450" algn="l" fontAlgn="b">
                        <a:buFont typeface="Arial" panose="020B0604020202020204" pitchFamily="34" charset="0"/>
                        <a:buChar char="•"/>
                      </a:pPr>
                      <a:endParaRPr lang="en-US" sz="800" b="0" i="0" u="none" strike="noStrike" dirty="0">
                        <a:solidFill>
                          <a:srgbClr val="000000"/>
                        </a:solidFill>
                        <a:effectLst/>
                        <a:latin typeface="+mn-lt"/>
                      </a:endParaRPr>
                    </a:p>
                  </a:txBody>
                  <a:tcPr marL="9525" marR="9525" marT="9525" marB="0" anchor="b">
                    <a:lnL w="6350" cap="flat" cmpd="sng" algn="ctr">
                      <a:noFill/>
                      <a:prstDash val="solid"/>
                    </a:lnL>
                    <a:lnR w="6350" cap="flat" cmpd="sng" algn="ctr">
                      <a:noFill/>
                      <a:prstDash val="solid"/>
                    </a:lnR>
                    <a:lnT w="6350"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endParaRPr lang="en-US" sz="800" b="0" i="0" u="none" strike="noStrike">
                        <a:solidFill>
                          <a:srgbClr val="000000"/>
                        </a:solidFill>
                        <a:effectLst/>
                        <a:latin typeface="+mn-lt"/>
                      </a:endParaRPr>
                    </a:p>
                  </a:txBody>
                  <a:tcPr marL="9525" marR="9525" marT="9525" marB="0" anchor="b">
                    <a:lnL w="6350" cap="flat" cmpd="sng" algn="ctr">
                      <a:noFill/>
                      <a:prstDash val="solid"/>
                    </a:lnL>
                    <a:lnR w="6350" cap="flat" cmpd="sng" algn="ctr">
                      <a:noFill/>
                      <a:prstDash val="solid"/>
                    </a:lnR>
                    <a:lnT w="6350"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endParaRPr lang="en-US" sz="800" b="0" i="0" u="none" strike="noStrike" dirty="0">
                        <a:solidFill>
                          <a:srgbClr val="000000"/>
                        </a:solidFill>
                        <a:effectLst/>
                        <a:latin typeface="+mn-lt"/>
                      </a:endParaRPr>
                    </a:p>
                  </a:txBody>
                  <a:tcPr marL="9525" marR="9525" marT="9525" marB="0" anchor="b">
                    <a:lnL w="6350" cap="flat" cmpd="sng" algn="ctr">
                      <a:noFill/>
                      <a:prstDash val="solid"/>
                    </a:lnL>
                    <a:lnR w="6350" cap="flat" cmpd="sng" algn="ctr">
                      <a:noFill/>
                      <a:prstDash val="solid"/>
                    </a:lnR>
                    <a:lnT w="6350"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endParaRPr lang="en-US" sz="800" b="0" i="0" u="none" strike="noStrike" dirty="0">
                        <a:solidFill>
                          <a:srgbClr val="000000"/>
                        </a:solidFill>
                        <a:effectLst/>
                        <a:latin typeface="+mn-lt"/>
                      </a:endParaRPr>
                    </a:p>
                  </a:txBody>
                  <a:tcPr marL="9525" marR="9525" marT="9525" marB="0" anchor="b">
                    <a:lnL w="6350" cap="flat" cmpd="sng" algn="ctr">
                      <a:noFill/>
                      <a:prstDash val="solid"/>
                    </a:lnL>
                    <a:lnR w="6350" cap="flat" cmpd="sng" algn="ctr">
                      <a:noFill/>
                      <a:prstDash val="solid"/>
                    </a:lnR>
                    <a:lnT w="6350"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2645663"/>
                  </a:ext>
                </a:extLst>
              </a:tr>
              <a:tr h="128016">
                <a:tc>
                  <a:txBody>
                    <a:bodyPr/>
                    <a:lstStyle/>
                    <a:p>
                      <a:pPr marL="171450" indent="-171450" algn="l" fontAlgn="b">
                        <a:buFont typeface="Arial" panose="020B0604020202020204" pitchFamily="34" charset="0"/>
                        <a:buChar char="•"/>
                      </a:pPr>
                      <a:r>
                        <a:rPr lang="en-US" sz="900" u="none" strike="noStrike" dirty="0">
                          <a:effectLst/>
                          <a:latin typeface="+mn-lt"/>
                        </a:rPr>
                        <a:t>Alcohol</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a:effectLst/>
                          <a:latin typeface="+mn-lt"/>
                        </a:rPr>
                        <a:t>Deli</a:t>
                      </a:r>
                      <a:endParaRPr lang="en-US" sz="900" b="0" i="0" u="none" strike="noStrike">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latin typeface="+mn-lt"/>
                        </a:rPr>
                        <a:t>Mall</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latin typeface="+mn-lt"/>
                        </a:rPr>
                        <a:t>Shoes</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90656"/>
                  </a:ext>
                </a:extLst>
              </a:tr>
              <a:tr h="128016">
                <a:tc>
                  <a:txBody>
                    <a:bodyPr/>
                    <a:lstStyle/>
                    <a:p>
                      <a:pPr marL="171450" indent="-171450" algn="l" fontAlgn="b">
                        <a:buFont typeface="Arial" panose="020B0604020202020204" pitchFamily="34" charset="0"/>
                        <a:buChar char="•"/>
                      </a:pPr>
                      <a:r>
                        <a:rPr lang="en-US" sz="900" u="none" strike="noStrike" dirty="0">
                          <a:effectLst/>
                          <a:latin typeface="+mn-lt"/>
                        </a:rPr>
                        <a:t>Bakery</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a:effectLst/>
                          <a:latin typeface="+mn-lt"/>
                        </a:rPr>
                        <a:t>Dairy</a:t>
                      </a:r>
                      <a:endParaRPr lang="en-US" sz="900" b="0" i="0" u="none" strike="noStrike">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a:effectLst/>
                          <a:latin typeface="+mn-lt"/>
                        </a:rPr>
                        <a:t>Supermarket</a:t>
                      </a:r>
                      <a:endParaRPr lang="en-US" sz="900" b="0" i="0" u="none" strike="noStrike">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latin typeface="+mn-lt"/>
                        </a:rPr>
                        <a:t>Tailor</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6868799"/>
                  </a:ext>
                </a:extLst>
              </a:tr>
              <a:tr h="128016">
                <a:tc>
                  <a:txBody>
                    <a:bodyPr/>
                    <a:lstStyle/>
                    <a:p>
                      <a:pPr marL="171450" indent="-171450" algn="l" fontAlgn="b">
                        <a:buFont typeface="Arial" panose="020B0604020202020204" pitchFamily="34" charset="0"/>
                        <a:buChar char="•"/>
                      </a:pPr>
                      <a:r>
                        <a:rPr lang="en-US" sz="900" u="none" strike="noStrike" dirty="0">
                          <a:effectLst/>
                          <a:latin typeface="+mn-lt"/>
                        </a:rPr>
                        <a:t>Beverages</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latin typeface="+mn-lt"/>
                        </a:rPr>
                        <a:t>Farm</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a:effectLst/>
                          <a:latin typeface="+mn-lt"/>
                        </a:rPr>
                        <a:t>Wholesale</a:t>
                      </a:r>
                      <a:endParaRPr lang="en-US" sz="900" b="0" i="0" u="none" strike="noStrike">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latin typeface="+mn-lt"/>
                        </a:rPr>
                        <a:t>Watches</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753482"/>
                  </a:ext>
                </a:extLst>
              </a:tr>
              <a:tr h="128016">
                <a:tc>
                  <a:txBody>
                    <a:bodyPr/>
                    <a:lstStyle/>
                    <a:p>
                      <a:pPr marL="171450" indent="-171450" algn="l" fontAlgn="b">
                        <a:buFont typeface="Arial" panose="020B0604020202020204" pitchFamily="34" charset="0"/>
                        <a:buChar char="•"/>
                      </a:pPr>
                      <a:r>
                        <a:rPr lang="en-US" sz="900" u="none" strike="noStrike" dirty="0">
                          <a:effectLst/>
                          <a:latin typeface="+mn-lt"/>
                        </a:rPr>
                        <a:t>Brewing Supplies</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latin typeface="+mn-lt"/>
                        </a:rPr>
                        <a:t>Frozen Food</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a:effectLst/>
                          <a:latin typeface="+mn-lt"/>
                        </a:rPr>
                        <a:t>Baby Goods</a:t>
                      </a:r>
                      <a:endParaRPr lang="en-US" sz="900" b="0" i="0" u="none" strike="noStrike">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latin typeface="+mn-lt"/>
                        </a:rPr>
                        <a:t>Wool</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12292252"/>
                  </a:ext>
                </a:extLst>
              </a:tr>
              <a:tr h="128016">
                <a:tc>
                  <a:txBody>
                    <a:bodyPr/>
                    <a:lstStyle/>
                    <a:p>
                      <a:pPr marL="171450" indent="-171450" algn="l" fontAlgn="b">
                        <a:buFont typeface="Arial" panose="020B0604020202020204" pitchFamily="34" charset="0"/>
                        <a:buChar char="•"/>
                      </a:pPr>
                      <a:r>
                        <a:rPr lang="en-US" sz="900" u="none" strike="noStrike" dirty="0">
                          <a:effectLst/>
                          <a:latin typeface="+mn-lt"/>
                        </a:rPr>
                        <a:t>Butcher</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latin typeface="+mn-lt"/>
                        </a:rPr>
                        <a:t>Greengrocer</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latin typeface="+mn-lt"/>
                        </a:rPr>
                        <a:t>Bag</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latin typeface="+mn-lt"/>
                        </a:rPr>
                        <a:t>Spices</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0969424"/>
                  </a:ext>
                </a:extLst>
              </a:tr>
              <a:tr h="128016">
                <a:tc>
                  <a:txBody>
                    <a:bodyPr/>
                    <a:lstStyle/>
                    <a:p>
                      <a:pPr marL="171450" indent="-171450" algn="l" fontAlgn="b">
                        <a:buFont typeface="Arial" panose="020B0604020202020204" pitchFamily="34" charset="0"/>
                        <a:buChar char="•"/>
                      </a:pPr>
                      <a:r>
                        <a:rPr lang="en-US" sz="900" u="none" strike="noStrike" dirty="0">
                          <a:effectLst/>
                          <a:latin typeface="+mn-lt"/>
                        </a:rPr>
                        <a:t>Cheese</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latin typeface="+mn-lt"/>
                        </a:rPr>
                        <a:t>Health Food</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latin typeface="+mn-lt"/>
                        </a:rPr>
                        <a:t>Boutique</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latin typeface="+mn-lt"/>
                        </a:rPr>
                        <a:t>Tea</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5847814"/>
                  </a:ext>
                </a:extLst>
              </a:tr>
              <a:tr h="128016">
                <a:tc>
                  <a:txBody>
                    <a:bodyPr/>
                    <a:lstStyle/>
                    <a:p>
                      <a:pPr marL="171450" indent="-171450" algn="l" fontAlgn="b">
                        <a:buFont typeface="Arial" panose="020B0604020202020204" pitchFamily="34" charset="0"/>
                        <a:buChar char="•"/>
                      </a:pPr>
                      <a:r>
                        <a:rPr lang="en-US" sz="900" u="none" strike="noStrike" dirty="0">
                          <a:effectLst/>
                          <a:latin typeface="+mn-lt"/>
                        </a:rPr>
                        <a:t>Chocolate</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latin typeface="+mn-lt"/>
                        </a:rPr>
                        <a:t>Ice Cream</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latin typeface="+mn-lt"/>
                        </a:rPr>
                        <a:t>Clothes</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latin typeface="+mn-lt"/>
                        </a:rPr>
                        <a:t>Wine</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5907832"/>
                  </a:ext>
                </a:extLst>
              </a:tr>
              <a:tr h="128016">
                <a:tc>
                  <a:txBody>
                    <a:bodyPr/>
                    <a:lstStyle/>
                    <a:p>
                      <a:pPr marL="171450" indent="-171450" algn="l" fontAlgn="b">
                        <a:buFont typeface="Arial" panose="020B0604020202020204" pitchFamily="34" charset="0"/>
                        <a:buChar char="•"/>
                      </a:pPr>
                      <a:r>
                        <a:rPr lang="en-US" sz="900" u="none" strike="noStrike" dirty="0">
                          <a:effectLst/>
                          <a:latin typeface="+mn-lt"/>
                        </a:rPr>
                        <a:t>Coffee</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latin typeface="+mn-lt"/>
                        </a:rPr>
                        <a:t>Pasta</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latin typeface="+mn-lt"/>
                        </a:rPr>
                        <a:t>Fabric</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latin typeface="+mn-lt"/>
                        </a:rPr>
                        <a:t>Water</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4800767"/>
                  </a:ext>
                </a:extLst>
              </a:tr>
              <a:tr h="128016">
                <a:tc>
                  <a:txBody>
                    <a:bodyPr/>
                    <a:lstStyle/>
                    <a:p>
                      <a:pPr marL="171450" indent="-171450" algn="l" fontAlgn="b">
                        <a:buFont typeface="Arial" panose="020B0604020202020204" pitchFamily="34" charset="0"/>
                        <a:buChar char="•"/>
                      </a:pPr>
                      <a:r>
                        <a:rPr lang="en-US" sz="900" u="none" strike="noStrike" dirty="0">
                          <a:effectLst/>
                          <a:latin typeface="+mn-lt"/>
                        </a:rPr>
                        <a:t>Confectionery</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latin typeface="+mn-lt"/>
                        </a:rPr>
                        <a:t>Pastry</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latin typeface="+mn-lt"/>
                        </a:rPr>
                        <a:t>Fashion</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5031142"/>
                  </a:ext>
                </a:extLst>
              </a:tr>
              <a:tr h="128016">
                <a:tc>
                  <a:txBody>
                    <a:bodyPr/>
                    <a:lstStyle/>
                    <a:p>
                      <a:pPr marL="171450" indent="-171450" algn="l" fontAlgn="b">
                        <a:buFont typeface="Arial" panose="020B0604020202020204" pitchFamily="34" charset="0"/>
                        <a:buChar char="•"/>
                      </a:pPr>
                      <a:r>
                        <a:rPr lang="en-US" sz="900" u="none" strike="noStrike" dirty="0">
                          <a:effectLst/>
                          <a:latin typeface="+mn-lt"/>
                        </a:rPr>
                        <a:t>Convenience</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a:effectLst/>
                          <a:latin typeface="+mn-lt"/>
                        </a:rPr>
                        <a:t>Seafood</a:t>
                      </a:r>
                      <a:endParaRPr lang="en-US" sz="900" b="0" i="0" u="none" strike="noStrike">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171450" indent="-171450" algn="l" fontAlgn="b">
                        <a:buFont typeface="Arial" panose="020B0604020202020204" pitchFamily="34" charset="0"/>
                        <a:buChar char="•"/>
                      </a:pPr>
                      <a:r>
                        <a:rPr lang="en-US" sz="900" u="none" strike="noStrike" dirty="0">
                          <a:effectLst/>
                          <a:latin typeface="+mn-lt"/>
                        </a:rPr>
                        <a:t>Fashion Accessories</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461221284"/>
                  </a:ext>
                </a:extLst>
              </a:tr>
              <a:tr h="128016">
                <a:tc>
                  <a:txBody>
                    <a:bodyPr/>
                    <a:lstStyle/>
                    <a:p>
                      <a:pPr marL="171450" indent="-171450" algn="l" fontAlgn="b">
                        <a:buFont typeface="Arial" panose="020B0604020202020204" pitchFamily="34" charset="0"/>
                        <a:buChar char="•"/>
                      </a:pPr>
                      <a:r>
                        <a:rPr lang="en-US" sz="900" u="none" strike="noStrike" dirty="0">
                          <a:effectLst/>
                          <a:latin typeface="+mn-lt"/>
                        </a:rPr>
                        <a:t>Food</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a:effectLst/>
                          <a:latin typeface="+mn-lt"/>
                        </a:rPr>
                        <a:t>General</a:t>
                      </a:r>
                      <a:endParaRPr lang="en-US" sz="900" b="0" i="0" u="none" strike="noStrike">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b="0" i="0" u="none" strike="noStrike" dirty="0">
                          <a:solidFill>
                            <a:srgbClr val="000000"/>
                          </a:solidFill>
                          <a:effectLst/>
                          <a:latin typeface="+mn-lt"/>
                        </a:rPr>
                        <a:t>Leather</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19432231"/>
                  </a:ext>
                </a:extLst>
              </a:tr>
              <a:tr h="128016">
                <a:tc>
                  <a:txBody>
                    <a:bodyPr/>
                    <a:lstStyle/>
                    <a:p>
                      <a:pPr marL="171450" indent="-171450" algn="l" fontAlgn="b">
                        <a:buFont typeface="Arial" panose="020B0604020202020204" pitchFamily="34" charset="0"/>
                        <a:buChar char="•"/>
                      </a:pPr>
                      <a:r>
                        <a:rPr lang="en-US" sz="900" u="none" strike="noStrike" dirty="0">
                          <a:effectLst/>
                          <a:latin typeface="+mn-lt"/>
                        </a:rPr>
                        <a:t>Department Store</a:t>
                      </a: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a:effectLst/>
                          <a:latin typeface="+mn-lt"/>
                        </a:rPr>
                        <a:t>Kiosk</a:t>
                      </a:r>
                      <a:endParaRPr lang="en-US" sz="900" b="0" i="0" u="none" strike="noStrike">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endParaRPr lang="en-US" sz="900" b="0" i="0" u="none" strike="noStrike" dirty="0">
                        <a:solidFill>
                          <a:srgbClr val="000000"/>
                        </a:solidFill>
                        <a:effectLst/>
                        <a:latin typeface="+mn-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0984386"/>
                  </a:ext>
                </a:extLst>
              </a:tr>
            </a:tbl>
          </a:graphicData>
        </a:graphic>
      </p:graphicFrame>
      <p:graphicFrame>
        <p:nvGraphicFramePr>
          <p:cNvPr id="3" name="Table 2">
            <a:extLst>
              <a:ext uri="{FF2B5EF4-FFF2-40B4-BE49-F238E27FC236}">
                <a16:creationId xmlns:a16="http://schemas.microsoft.com/office/drawing/2014/main" id="{B3A061BA-C3B2-8B38-222C-ED8EDD5AECAB}"/>
              </a:ext>
            </a:extLst>
          </p:cNvPr>
          <p:cNvGraphicFramePr>
            <a:graphicFrameLocks noGrp="1"/>
          </p:cNvGraphicFramePr>
          <p:nvPr/>
        </p:nvGraphicFramePr>
        <p:xfrm>
          <a:off x="7524201" y="1314194"/>
          <a:ext cx="3825984" cy="2441412"/>
        </p:xfrm>
        <a:graphic>
          <a:graphicData uri="http://schemas.openxmlformats.org/drawingml/2006/table">
            <a:tbl>
              <a:tblPr>
                <a:tableStyleId>{69C7853C-536D-4A76-A0AE-DD22124D55A5}</a:tableStyleId>
              </a:tblPr>
              <a:tblGrid>
                <a:gridCol w="838200">
                  <a:extLst>
                    <a:ext uri="{9D8B030D-6E8A-4147-A177-3AD203B41FA5}">
                      <a16:colId xmlns:a16="http://schemas.microsoft.com/office/drawing/2014/main" val="1008744848"/>
                    </a:ext>
                  </a:extLst>
                </a:gridCol>
                <a:gridCol w="1117600">
                  <a:extLst>
                    <a:ext uri="{9D8B030D-6E8A-4147-A177-3AD203B41FA5}">
                      <a16:colId xmlns:a16="http://schemas.microsoft.com/office/drawing/2014/main" val="155356230"/>
                    </a:ext>
                  </a:extLst>
                </a:gridCol>
                <a:gridCol w="839787">
                  <a:extLst>
                    <a:ext uri="{9D8B030D-6E8A-4147-A177-3AD203B41FA5}">
                      <a16:colId xmlns:a16="http://schemas.microsoft.com/office/drawing/2014/main" val="955367183"/>
                    </a:ext>
                  </a:extLst>
                </a:gridCol>
                <a:gridCol w="1030397">
                  <a:extLst>
                    <a:ext uri="{9D8B030D-6E8A-4147-A177-3AD203B41FA5}">
                      <a16:colId xmlns:a16="http://schemas.microsoft.com/office/drawing/2014/main" val="351979857"/>
                    </a:ext>
                  </a:extLst>
                </a:gridCol>
              </a:tblGrid>
              <a:tr h="87842">
                <a:tc>
                  <a:txBody>
                    <a:bodyPr/>
                    <a:lstStyle/>
                    <a:p>
                      <a:pPr marL="171450" indent="-171450" algn="l" fontAlgn="b">
                        <a:buFont typeface="Arial" panose="020B0604020202020204" pitchFamily="34" charset="0"/>
                        <a:buChar char="•"/>
                      </a:pPr>
                      <a:endParaRPr lang="en-US" sz="800" b="0" i="0" u="none" strike="noStrike" dirty="0">
                        <a:solidFill>
                          <a:srgbClr val="000000"/>
                        </a:solidFill>
                        <a:effectLst/>
                        <a:latin typeface="+mn-lt"/>
                      </a:endParaRPr>
                    </a:p>
                  </a:txBody>
                  <a:tcPr marL="5556" marR="5556" marT="5556" marB="0" anchor="b">
                    <a:lnL w="6350" cap="flat" cmpd="sng" algn="ctr">
                      <a:noFill/>
                      <a:prstDash val="solid"/>
                    </a:lnL>
                    <a:lnR w="6350" cap="flat" cmpd="sng" algn="ctr">
                      <a:noFill/>
                      <a:prstDash val="solid"/>
                    </a:lnR>
                    <a:lnT w="6350" cap="flat" cmpd="sng" algn="ctr">
                      <a:noFill/>
                      <a:prstDash val="solid"/>
                    </a:lnT>
                    <a:lnB w="6350" cap="flat" cmpd="sng" algn="ctr">
                      <a:noFill/>
                      <a:prstDash val="solid"/>
                    </a:lnB>
                    <a:lnTlToBr w="12700" cmpd="sng">
                      <a:noFill/>
                      <a:prstDash val="solid"/>
                    </a:lnTlToBr>
                    <a:lnBlToTr w="12700" cmpd="sng">
                      <a:noFill/>
                      <a:prstDash val="solid"/>
                    </a:lnBlToTr>
                  </a:tcPr>
                </a:tc>
                <a:tc gridSpan="2">
                  <a:txBody>
                    <a:bodyPr/>
                    <a:lstStyle/>
                    <a:p>
                      <a:pPr marL="0" indent="0" algn="ctr" fontAlgn="b">
                        <a:buFont typeface="Arial" panose="020B0604020202020204" pitchFamily="34" charset="0"/>
                        <a:buNone/>
                      </a:pPr>
                      <a:r>
                        <a:rPr lang="en-US" sz="1200" b="1" i="0" u="none" strike="noStrike" dirty="0">
                          <a:solidFill>
                            <a:srgbClr val="000000"/>
                          </a:solidFill>
                          <a:effectLst/>
                          <a:latin typeface="+mn-lt"/>
                        </a:rPr>
                        <a:t>Buildings</a:t>
                      </a:r>
                    </a:p>
                  </a:txBody>
                  <a:tcPr marL="5556" marR="5556" marT="5556" marB="0" anchor="b">
                    <a:lnL w="6350" cap="flat" cmpd="sng" algn="ctr">
                      <a:noFill/>
                      <a:prstDash val="solid"/>
                    </a:lnL>
                    <a:lnR w="6350" cap="flat" cmpd="sng" algn="ctr">
                      <a:noFill/>
                      <a:prstDash val="solid"/>
                    </a:lnR>
                    <a:lnT w="6350" cap="flat" cmpd="sng" algn="ctr">
                      <a:noFill/>
                      <a:prstDash val="solid"/>
                    </a:lnT>
                    <a:lnB w="6350" cap="flat" cmpd="sng" algn="ctr">
                      <a:noFill/>
                      <a:prstDash val="solid"/>
                    </a:lnB>
                    <a:lnTlToBr w="12700" cmpd="sng">
                      <a:noFill/>
                      <a:prstDash val="solid"/>
                    </a:lnTlToBr>
                    <a:lnBlToTr w="12700" cmpd="sng">
                      <a:noFill/>
                      <a:prstDash val="solid"/>
                    </a:lnBlToTr>
                  </a:tcPr>
                </a:tc>
                <a:tc hMerge="1">
                  <a:txBody>
                    <a:bodyPr/>
                    <a:lstStyle/>
                    <a:p>
                      <a:pPr marL="171450" indent="-171450" algn="l" fontAlgn="b">
                        <a:buFont typeface="Arial" panose="020B0604020202020204" pitchFamily="34" charset="0"/>
                        <a:buChar char="•"/>
                      </a:pPr>
                      <a:endParaRPr lang="en-US" sz="800" b="0" i="0" u="none" strike="noStrike" dirty="0">
                        <a:solidFill>
                          <a:srgbClr val="000000"/>
                        </a:solidFill>
                        <a:effectLst/>
                        <a:latin typeface="+mn-lt"/>
                      </a:endParaRPr>
                    </a:p>
                  </a:txBody>
                  <a:tcPr marL="5556" marR="5556" marT="5556" marB="0" anchor="b">
                    <a:lnL w="6350" cap="flat" cmpd="sng" algn="ctr">
                      <a:noFill/>
                      <a:prstDash val="solid"/>
                    </a:lnL>
                    <a:lnR w="6350" cap="flat" cmpd="sng" algn="ctr">
                      <a:noFill/>
                      <a:prstDash val="solid"/>
                    </a:lnR>
                    <a:lnT w="6350" cap="flat" cmpd="sng" algn="ctr">
                      <a:noFill/>
                      <a:prstDash val="solid"/>
                    </a:lnT>
                    <a:lnB w="6350" cap="flat" cmpd="sng" algn="ctr">
                      <a:noFill/>
                      <a:prstDash val="soli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endParaRPr lang="en-US" sz="800" b="0" i="0" u="none" strike="noStrike" dirty="0">
                        <a:solidFill>
                          <a:srgbClr val="000000"/>
                        </a:solidFill>
                        <a:effectLst/>
                        <a:latin typeface="+mn-lt"/>
                      </a:endParaRPr>
                    </a:p>
                  </a:txBody>
                  <a:tcPr marL="5556" marR="5556" marT="5556" marB="0" anchor="b">
                    <a:lnL w="6350" cap="flat" cmpd="sng" algn="ctr">
                      <a:noFill/>
                      <a:prstDash val="solid"/>
                    </a:lnL>
                    <a:lnR w="6350" cap="flat" cmpd="sng" algn="ctr">
                      <a:noFill/>
                      <a:prstDash val="solid"/>
                    </a:lnR>
                    <a:lnT w="6350" cap="flat" cmpd="sng" algn="ctr">
                      <a:noFill/>
                      <a:prstDash val="solid"/>
                    </a:lnT>
                    <a:lnB w="6350"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875351125"/>
                  </a:ext>
                </a:extLst>
              </a:tr>
              <a:tr h="87842">
                <a:tc>
                  <a:txBody>
                    <a:bodyPr/>
                    <a:lstStyle/>
                    <a:p>
                      <a:pPr marL="171450" indent="-171450" algn="l" fontAlgn="b">
                        <a:buFont typeface="Arial" panose="020B0604020202020204" pitchFamily="34" charset="0"/>
                        <a:buChar char="•"/>
                      </a:pPr>
                      <a:endParaRPr lang="en-US" sz="800" b="0" i="0" u="none" strike="noStrike" dirty="0">
                        <a:solidFill>
                          <a:srgbClr val="000000"/>
                        </a:solidFill>
                        <a:effectLst/>
                        <a:latin typeface="+mn-lt"/>
                      </a:endParaRPr>
                    </a:p>
                  </a:txBody>
                  <a:tcPr marL="5556" marR="5556" marT="5556" marB="0" anchor="b">
                    <a:lnL w="6350" cap="flat" cmpd="sng" algn="ctr">
                      <a:noFill/>
                      <a:prstDash val="solid"/>
                    </a:lnL>
                    <a:lnR w="6350" cap="flat" cmpd="sng" algn="ctr">
                      <a:noFill/>
                      <a:prstDash val="solid"/>
                    </a:lnR>
                    <a:lnT w="6350" cap="flat" cmpd="sng" algn="ctr">
                      <a:noFill/>
                      <a:prstDash val="solid"/>
                    </a:lnT>
                    <a:lnB w="6350" cap="flat" cmpd="sng" algn="ctr">
                      <a:noFill/>
                      <a:prstDash val="soli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endParaRPr lang="en-US" sz="800" b="0" i="0" u="none" strike="noStrike" dirty="0">
                        <a:solidFill>
                          <a:srgbClr val="000000"/>
                        </a:solidFill>
                        <a:effectLst/>
                        <a:latin typeface="+mn-lt"/>
                      </a:endParaRPr>
                    </a:p>
                  </a:txBody>
                  <a:tcPr marL="5556" marR="5556" marT="5556" marB="0" anchor="b">
                    <a:lnL w="6350" cap="flat" cmpd="sng" algn="ctr">
                      <a:noFill/>
                      <a:prstDash val="solid"/>
                    </a:lnL>
                    <a:lnR w="6350" cap="flat" cmpd="sng" algn="ctr">
                      <a:noFill/>
                      <a:prstDash val="solid"/>
                    </a:lnR>
                    <a:lnT w="6350" cap="flat" cmpd="sng" algn="ctr">
                      <a:noFill/>
                      <a:prstDash val="solid"/>
                    </a:lnT>
                    <a:lnB w="6350" cap="flat" cmpd="sng" algn="ctr">
                      <a:noFill/>
                      <a:prstDash val="soli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endParaRPr lang="en-US" sz="800" b="0" i="0" u="none" strike="noStrike" dirty="0">
                        <a:solidFill>
                          <a:srgbClr val="000000"/>
                        </a:solidFill>
                        <a:effectLst/>
                        <a:latin typeface="+mn-lt"/>
                      </a:endParaRPr>
                    </a:p>
                  </a:txBody>
                  <a:tcPr marL="5556" marR="5556" marT="5556" marB="0" anchor="b">
                    <a:lnL w="6350" cap="flat" cmpd="sng" algn="ctr">
                      <a:noFill/>
                      <a:prstDash val="solid"/>
                    </a:lnL>
                    <a:lnR w="6350" cap="flat" cmpd="sng" algn="ctr">
                      <a:noFill/>
                      <a:prstDash val="solid"/>
                    </a:lnR>
                    <a:lnT w="6350" cap="flat" cmpd="sng" algn="ctr">
                      <a:noFill/>
                      <a:prstDash val="solid"/>
                    </a:lnT>
                    <a:lnB w="6350" cap="flat" cmpd="sng" algn="ctr">
                      <a:noFill/>
                      <a:prstDash val="soli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endParaRPr lang="en-US" sz="800" b="0" i="0" u="none" strike="noStrike" dirty="0">
                        <a:solidFill>
                          <a:srgbClr val="000000"/>
                        </a:solidFill>
                        <a:effectLst/>
                        <a:latin typeface="+mn-lt"/>
                      </a:endParaRPr>
                    </a:p>
                  </a:txBody>
                  <a:tcPr marL="5556" marR="5556" marT="5556" marB="0" anchor="b">
                    <a:lnL w="6350" cap="flat" cmpd="sng" algn="ctr">
                      <a:noFill/>
                      <a:prstDash val="solid"/>
                    </a:lnL>
                    <a:lnR w="6350" cap="flat" cmpd="sng" algn="ctr">
                      <a:noFill/>
                      <a:prstDash val="solid"/>
                    </a:lnR>
                    <a:lnT w="6350" cap="flat" cmpd="sng" algn="ctr">
                      <a:noFill/>
                      <a:prstDash val="solid"/>
                    </a:lnT>
                    <a:lnB w="6350"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04575387"/>
                  </a:ext>
                </a:extLst>
              </a:tr>
              <a:tr h="87842">
                <a:tc>
                  <a:txBody>
                    <a:bodyPr/>
                    <a:lstStyle/>
                    <a:p>
                      <a:pPr marL="171450" indent="-171450" algn="l" fontAlgn="b">
                        <a:buFont typeface="Arial" panose="020B0604020202020204" pitchFamily="34" charset="0"/>
                        <a:buChar char="•"/>
                      </a:pPr>
                      <a:endParaRPr lang="en-US" sz="800" b="0" i="0" u="none" strike="noStrike" dirty="0">
                        <a:solidFill>
                          <a:srgbClr val="000000"/>
                        </a:solidFill>
                        <a:effectLst/>
                        <a:latin typeface="+mn-lt"/>
                      </a:endParaRPr>
                    </a:p>
                  </a:txBody>
                  <a:tcPr marL="5556" marR="5556" marT="5556" marB="0" anchor="b">
                    <a:lnL w="6350" cap="flat" cmpd="sng" algn="ctr">
                      <a:noFill/>
                      <a:prstDash val="solid"/>
                    </a:lnL>
                    <a:lnR w="6350" cap="flat" cmpd="sng" algn="ctr">
                      <a:noFill/>
                      <a:prstDash val="solid"/>
                    </a:lnR>
                    <a:lnT w="6350"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endParaRPr lang="en-US" sz="800" b="0" i="0" u="none" strike="noStrike" dirty="0">
                        <a:solidFill>
                          <a:srgbClr val="000000"/>
                        </a:solidFill>
                        <a:effectLst/>
                        <a:latin typeface="+mn-lt"/>
                      </a:endParaRPr>
                    </a:p>
                  </a:txBody>
                  <a:tcPr marL="5556" marR="5556" marT="5556" marB="0" anchor="b">
                    <a:lnL w="6350" cap="flat" cmpd="sng" algn="ctr">
                      <a:noFill/>
                      <a:prstDash val="solid"/>
                    </a:lnL>
                    <a:lnR w="6350" cap="flat" cmpd="sng" algn="ctr">
                      <a:noFill/>
                      <a:prstDash val="solid"/>
                    </a:lnR>
                    <a:lnT w="6350"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endParaRPr lang="en-US" sz="800" b="0" i="0" u="none" strike="noStrike" dirty="0">
                        <a:solidFill>
                          <a:srgbClr val="000000"/>
                        </a:solidFill>
                        <a:effectLst/>
                        <a:latin typeface="+mn-lt"/>
                      </a:endParaRPr>
                    </a:p>
                  </a:txBody>
                  <a:tcPr marL="5556" marR="5556" marT="5556" marB="0" anchor="b">
                    <a:lnL w="6350" cap="flat" cmpd="sng" algn="ctr">
                      <a:noFill/>
                      <a:prstDash val="solid"/>
                    </a:lnL>
                    <a:lnR w="6350" cap="flat" cmpd="sng" algn="ctr">
                      <a:noFill/>
                      <a:prstDash val="solid"/>
                    </a:lnR>
                    <a:lnT w="6350"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endParaRPr lang="en-US" sz="800" b="0" i="0" u="none" strike="noStrike" dirty="0">
                        <a:solidFill>
                          <a:srgbClr val="000000"/>
                        </a:solidFill>
                        <a:effectLst/>
                        <a:latin typeface="+mn-lt"/>
                      </a:endParaRPr>
                    </a:p>
                  </a:txBody>
                  <a:tcPr marL="5556" marR="5556" marT="5556" marB="0" anchor="b">
                    <a:lnL w="6350" cap="flat" cmpd="sng" algn="ctr">
                      <a:noFill/>
                      <a:prstDash val="solid"/>
                    </a:lnL>
                    <a:lnR w="6350" cap="flat" cmpd="sng" algn="ctr">
                      <a:noFill/>
                      <a:prstDash val="solid"/>
                    </a:lnR>
                    <a:lnT w="6350"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526634"/>
                  </a:ext>
                </a:extLst>
              </a:tr>
              <a:tr h="87842">
                <a:tc>
                  <a:txBody>
                    <a:bodyPr/>
                    <a:lstStyle/>
                    <a:p>
                      <a:pPr marL="171450" indent="-171450" algn="l" fontAlgn="b">
                        <a:buFont typeface="Arial" panose="020B0604020202020204" pitchFamily="34" charset="0"/>
                        <a:buChar char="•"/>
                      </a:pPr>
                      <a:r>
                        <a:rPr lang="en-US" sz="900" u="none" strike="noStrike" dirty="0">
                          <a:effectLst/>
                        </a:rPr>
                        <a:t>Bungalow</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Tent</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Kindergarten</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a:effectLst/>
                        </a:rPr>
                        <a:t>Pavilion</a:t>
                      </a:r>
                      <a:endParaRPr lang="en-US" sz="900" b="0" i="0" u="none" strike="noStrike">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7546027"/>
                  </a:ext>
                </a:extLst>
              </a:tr>
              <a:tr h="87842">
                <a:tc>
                  <a:txBody>
                    <a:bodyPr/>
                    <a:lstStyle/>
                    <a:p>
                      <a:pPr marL="171450" indent="-171450" algn="l" fontAlgn="b">
                        <a:buFont typeface="Arial" panose="020B0604020202020204" pitchFamily="34" charset="0"/>
                        <a:buChar char="•"/>
                      </a:pPr>
                      <a:r>
                        <a:rPr lang="en-US" sz="900" u="none" strike="noStrike" dirty="0">
                          <a:effectLst/>
                        </a:rPr>
                        <a:t>Apartments</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Tower</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Museum</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a:effectLst/>
                        </a:rPr>
                        <a:t>Riding Hall</a:t>
                      </a:r>
                      <a:endParaRPr lang="en-US" sz="900" b="0" i="0" u="none" strike="noStrike">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4923267"/>
                  </a:ext>
                </a:extLst>
              </a:tr>
              <a:tr h="87842">
                <a:tc>
                  <a:txBody>
                    <a:bodyPr/>
                    <a:lstStyle/>
                    <a:p>
                      <a:pPr marL="171450" indent="-171450" algn="l" fontAlgn="b">
                        <a:buFont typeface="Arial" panose="020B0604020202020204" pitchFamily="34" charset="0"/>
                        <a:buChar char="•"/>
                      </a:pPr>
                      <a:r>
                        <a:rPr lang="en-US" sz="900" u="none" strike="noStrike" dirty="0">
                          <a:effectLst/>
                        </a:rPr>
                        <a:t>Dormitory</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Windmill</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Public</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a:effectLst/>
                        </a:rPr>
                        <a:t>Sports Hall</a:t>
                      </a:r>
                      <a:endParaRPr lang="en-US" sz="900" b="0" i="0" u="none" strike="noStrike">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3150621"/>
                  </a:ext>
                </a:extLst>
              </a:tr>
              <a:tr h="87842">
                <a:tc>
                  <a:txBody>
                    <a:bodyPr/>
                    <a:lstStyle/>
                    <a:p>
                      <a:pPr marL="171450" indent="-171450" algn="l" fontAlgn="b">
                        <a:buFont typeface="Arial" panose="020B0604020202020204" pitchFamily="34" charset="0"/>
                        <a:buChar char="•"/>
                      </a:pPr>
                      <a:r>
                        <a:rPr lang="en-US" sz="900" u="none" strike="noStrike" dirty="0">
                          <a:effectLst/>
                        </a:rPr>
                        <a:t>Hotel</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Container</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School</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a:effectLst/>
                        </a:rPr>
                        <a:t>Sports Centre</a:t>
                      </a:r>
                      <a:endParaRPr lang="en-US" sz="900" b="0" i="0" u="none" strike="noStrike">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9016772"/>
                  </a:ext>
                </a:extLst>
              </a:tr>
              <a:tr h="87842">
                <a:tc>
                  <a:txBody>
                    <a:bodyPr/>
                    <a:lstStyle/>
                    <a:p>
                      <a:pPr marL="171450" indent="-171450" algn="l" fontAlgn="b">
                        <a:buFont typeface="Arial" panose="020B0604020202020204" pitchFamily="34" charset="0"/>
                        <a:buChar char="•"/>
                      </a:pPr>
                      <a:r>
                        <a:rPr lang="en-US" sz="900" u="none" strike="noStrike" dirty="0">
                          <a:effectLst/>
                        </a:rPr>
                        <a:t>Residential</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Bakehouse</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Guardhouse</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a:effectLst/>
                        </a:rPr>
                        <a:t>Stadium</a:t>
                      </a:r>
                      <a:endParaRPr lang="en-US" sz="900" b="0" i="0" u="none" strike="noStrike">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1730717"/>
                  </a:ext>
                </a:extLst>
              </a:tr>
              <a:tr h="87842">
                <a:tc>
                  <a:txBody>
                    <a:bodyPr/>
                    <a:lstStyle/>
                    <a:p>
                      <a:pPr marL="171450" indent="-171450" algn="l" fontAlgn="b">
                        <a:buFont typeface="Arial" panose="020B0604020202020204" pitchFamily="34" charset="0"/>
                        <a:buChar char="•"/>
                      </a:pPr>
                      <a:r>
                        <a:rPr lang="en-US" sz="900" u="none" strike="noStrike" dirty="0">
                          <a:effectLst/>
                        </a:rPr>
                        <a:t>Commercial</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Bridge</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Livestock</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a:effectLst/>
                        </a:rPr>
                        <a:t>Allotment House</a:t>
                      </a:r>
                      <a:endParaRPr lang="en-US" sz="900" b="0" i="0" u="none" strike="noStrike">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1943404"/>
                  </a:ext>
                </a:extLst>
              </a:tr>
              <a:tr h="87842">
                <a:tc>
                  <a:txBody>
                    <a:bodyPr/>
                    <a:lstStyle/>
                    <a:p>
                      <a:pPr marL="171450" indent="-171450" algn="l" fontAlgn="b">
                        <a:buFont typeface="Arial" panose="020B0604020202020204" pitchFamily="34" charset="0"/>
                        <a:buChar char="•"/>
                      </a:pPr>
                      <a:r>
                        <a:rPr lang="en-US" sz="900" u="none" strike="noStrike" dirty="0">
                          <a:effectLst/>
                        </a:rPr>
                        <a:t>Industrial</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Civic</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Grandstand</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Train Station</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5796613"/>
                  </a:ext>
                </a:extLst>
              </a:tr>
              <a:tr h="87842">
                <a:tc>
                  <a:txBody>
                    <a:bodyPr/>
                    <a:lstStyle/>
                    <a:p>
                      <a:pPr marL="171450" indent="-171450" algn="l" fontAlgn="b">
                        <a:buFont typeface="Arial" panose="020B0604020202020204" pitchFamily="34" charset="0"/>
                        <a:buChar char="•"/>
                      </a:pPr>
                      <a:r>
                        <a:rPr lang="en-US" sz="900" u="none" strike="noStrike" dirty="0">
                          <a:effectLst/>
                        </a:rPr>
                        <a:t>Office</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College</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Construction</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Transportation</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0837304"/>
                  </a:ext>
                </a:extLst>
              </a:tr>
              <a:tr h="87842">
                <a:tc>
                  <a:txBody>
                    <a:bodyPr/>
                    <a:lstStyle/>
                    <a:p>
                      <a:pPr marL="171450" indent="-171450" algn="l" fontAlgn="b">
                        <a:buFont typeface="Arial" panose="020B0604020202020204" pitchFamily="34" charset="0"/>
                        <a:buChar char="•"/>
                      </a:pPr>
                      <a:r>
                        <a:rPr lang="en-US" sz="900" u="none" strike="noStrike" dirty="0">
                          <a:effectLst/>
                        </a:rPr>
                        <a:t>Supermarket</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Fire Station</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Barn</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Hut</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2042860"/>
                  </a:ext>
                </a:extLst>
              </a:tr>
              <a:tr h="87842">
                <a:tc>
                  <a:txBody>
                    <a:bodyPr/>
                    <a:lstStyle/>
                    <a:p>
                      <a:pPr marL="171450" indent="-171450" algn="l" fontAlgn="b">
                        <a:buFont typeface="Arial" panose="020B0604020202020204" pitchFamily="34" charset="0"/>
                        <a:buChar char="•"/>
                      </a:pPr>
                      <a:r>
                        <a:rPr lang="en-US" sz="900" u="none" strike="noStrike" dirty="0">
                          <a:effectLst/>
                        </a:rPr>
                        <a:t>Retail</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Government</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Conservatory</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Shed</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5721046"/>
                  </a:ext>
                </a:extLst>
              </a:tr>
              <a:tr h="87842">
                <a:tc>
                  <a:txBody>
                    <a:bodyPr/>
                    <a:lstStyle/>
                    <a:p>
                      <a:pPr marL="171450" indent="-171450" algn="l" fontAlgn="b">
                        <a:buFont typeface="Arial" panose="020B0604020202020204" pitchFamily="34" charset="0"/>
                        <a:buChar char="•"/>
                      </a:pPr>
                      <a:r>
                        <a:rPr lang="en-US" sz="900" u="none" strike="noStrike" dirty="0">
                          <a:effectLst/>
                        </a:rPr>
                        <a:t>Warehouse</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Gatehouse</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University</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Carport</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9730626"/>
                  </a:ext>
                </a:extLst>
              </a:tr>
              <a:tr h="87842">
                <a:tc>
                  <a:txBody>
                    <a:bodyPr/>
                    <a:lstStyle/>
                    <a:p>
                      <a:pPr marL="171450" indent="-171450" algn="l" fontAlgn="b">
                        <a:buFont typeface="Arial" panose="020B0604020202020204" pitchFamily="34" charset="0"/>
                        <a:buChar char="•"/>
                      </a:pPr>
                      <a:r>
                        <a:rPr lang="en-US" sz="900" u="none" strike="noStrike" dirty="0">
                          <a:effectLst/>
                        </a:rPr>
                        <a:t>Religious</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Hospital</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Military</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Garage</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2218778"/>
                  </a:ext>
                </a:extLst>
              </a:tr>
              <a:tr h="87842">
                <a:tc>
                  <a:txBody>
                    <a:bodyPr/>
                    <a:lstStyle/>
                    <a:p>
                      <a:pPr marL="171450" indent="-171450" algn="l" fontAlgn="b">
                        <a:buFont typeface="Arial" panose="020B0604020202020204" pitchFamily="34" charset="0"/>
                        <a:buChar char="•"/>
                      </a:pPr>
                      <a:r>
                        <a:rPr lang="en-US" sz="900" u="none" strike="noStrike" dirty="0">
                          <a:effectLst/>
                        </a:rPr>
                        <a:t>Service</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Transformer Tower</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dirty="0">
                          <a:effectLst/>
                        </a:rPr>
                        <a:t>Beach Hut</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Parking</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9287311"/>
                  </a:ext>
                </a:extLst>
              </a:tr>
              <a:tr h="87842">
                <a:tc>
                  <a:txBody>
                    <a:bodyPr/>
                    <a:lstStyle/>
                    <a:p>
                      <a:pPr marL="171450" indent="-171450" algn="l" fontAlgn="b">
                        <a:buFont typeface="Arial" panose="020B0604020202020204" pitchFamily="34" charset="0"/>
                        <a:buChar char="•"/>
                      </a:pPr>
                      <a:r>
                        <a:rPr lang="en-US" sz="900" u="none" strike="noStrike" dirty="0">
                          <a:effectLst/>
                        </a:rPr>
                        <a:t>Tech Cab</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Water Tower</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b">
                        <a:buFont typeface="Arial" panose="020B0604020202020204" pitchFamily="34" charset="0"/>
                        <a:buChar char="•"/>
                      </a:pPr>
                      <a:r>
                        <a:rPr lang="en-US" sz="900" u="none" strike="noStrike" dirty="0">
                          <a:effectLst/>
                        </a:rPr>
                        <a:t>Storage Tank</a:t>
                      </a:r>
                      <a:endParaRPr lang="en-US" sz="900" b="0" i="0" u="none" strike="noStrike" dirty="0">
                        <a:solidFill>
                          <a:srgbClr val="000000"/>
                        </a:solidFill>
                        <a:effectLst/>
                        <a:latin typeface="+mn-lt"/>
                      </a:endParaRPr>
                    </a:p>
                  </a:txBody>
                  <a:tcPr marL="5556" marR="5556" marT="5556"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7127661"/>
                  </a:ext>
                </a:extLst>
              </a:tr>
            </a:tbl>
          </a:graphicData>
        </a:graphic>
      </p:graphicFrame>
      <p:pic>
        <p:nvPicPr>
          <p:cNvPr id="37" name="Graphic 36" descr="Grocery bag with solid fill">
            <a:extLst>
              <a:ext uri="{FF2B5EF4-FFF2-40B4-BE49-F238E27FC236}">
                <a16:creationId xmlns:a16="http://schemas.microsoft.com/office/drawing/2014/main" id="{6C25608B-86AD-6CCF-F759-B0CD56FD3C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8814" y="1266898"/>
            <a:ext cx="1960179" cy="1960179"/>
          </a:xfrm>
          <a:prstGeom prst="rect">
            <a:avLst/>
          </a:prstGeom>
        </p:spPr>
      </p:pic>
      <p:pic>
        <p:nvPicPr>
          <p:cNvPr id="39" name="Graphic 38" descr="Building with solid fill">
            <a:extLst>
              <a:ext uri="{FF2B5EF4-FFF2-40B4-BE49-F238E27FC236}">
                <a16:creationId xmlns:a16="http://schemas.microsoft.com/office/drawing/2014/main" id="{67C1A09A-5B4E-97CA-CE0F-F764335D2E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72891" y="3755606"/>
            <a:ext cx="1686986" cy="1686986"/>
          </a:xfrm>
          <a:prstGeom prst="rect">
            <a:avLst/>
          </a:prstGeom>
        </p:spPr>
      </p:pic>
    </p:spTree>
    <p:extLst>
      <p:ext uri="{BB962C8B-B14F-4D97-AF65-F5344CB8AC3E}">
        <p14:creationId xmlns:p14="http://schemas.microsoft.com/office/powerpoint/2010/main" val="3179252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CB2D4-A529-7398-8106-7D439EA9D0DF}"/>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F52188D6-7051-D6E7-444A-B50D2E8B497F}"/>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8ABD27B8-C78E-2CF5-92B3-2F9A2F3E3ED5}"/>
              </a:ext>
            </a:extLst>
          </p:cNvPr>
          <p:cNvSpPr>
            <a:spLocks noGrp="1"/>
          </p:cNvSpPr>
          <p:nvPr>
            <p:ph type="sldNum" sz="quarter" idx="12"/>
          </p:nvPr>
        </p:nvSpPr>
        <p:spPr/>
        <p:txBody>
          <a:bodyPr/>
          <a:lstStyle/>
          <a:p>
            <a:fld id="{8A7A6979-0714-4377-B894-6BE4C2D6E202}" type="slidenum">
              <a:rPr lang="en-US" smtClean="0"/>
              <a:pPr/>
              <a:t>6</a:t>
            </a:fld>
            <a:endParaRPr lang="en-US"/>
          </a:p>
        </p:txBody>
      </p:sp>
      <p:sp>
        <p:nvSpPr>
          <p:cNvPr id="8" name="TextBox 7">
            <a:extLst>
              <a:ext uri="{FF2B5EF4-FFF2-40B4-BE49-F238E27FC236}">
                <a16:creationId xmlns:a16="http://schemas.microsoft.com/office/drawing/2014/main" id="{092EDED1-BE1A-A1C0-3BF6-3380707A2597}"/>
              </a:ext>
            </a:extLst>
          </p:cNvPr>
          <p:cNvSpPr txBox="1"/>
          <p:nvPr/>
        </p:nvSpPr>
        <p:spPr>
          <a:xfrm>
            <a:off x="1881353" y="364391"/>
            <a:ext cx="9669516" cy="461665"/>
          </a:xfrm>
          <a:prstGeom prst="rect">
            <a:avLst/>
          </a:prstGeom>
          <a:noFill/>
        </p:spPr>
        <p:txBody>
          <a:bodyPr wrap="square" lIns="91440" tIns="45720" rIns="91440" bIns="45720" rtlCol="0" anchor="t">
            <a:spAutoFit/>
          </a:bodyPr>
          <a:lstStyle/>
          <a:p>
            <a:r>
              <a:rPr lang="en-US" sz="2400" b="1" i="1" dirty="0">
                <a:solidFill>
                  <a:schemeClr val="tx2">
                    <a:lumMod val="75000"/>
                  </a:schemeClr>
                </a:solidFill>
              </a:rPr>
              <a:t>Nearby Places (To potentially identify ~200 nearby places)</a:t>
            </a:r>
          </a:p>
        </p:txBody>
      </p:sp>
      <p:pic>
        <p:nvPicPr>
          <p:cNvPr id="9" name="Picture 8">
            <a:extLst>
              <a:ext uri="{FF2B5EF4-FFF2-40B4-BE49-F238E27FC236}">
                <a16:creationId xmlns:a16="http://schemas.microsoft.com/office/drawing/2014/main" id="{1E8C9791-6DED-8A08-7CC6-EC04C1197B99}"/>
              </a:ext>
            </a:extLst>
          </p:cNvPr>
          <p:cNvPicPr>
            <a:picLocks noChangeAspect="1"/>
          </p:cNvPicPr>
          <p:nvPr/>
        </p:nvPicPr>
        <p:blipFill>
          <a:blip r:embed="rId3"/>
          <a:stretch>
            <a:fillRect/>
          </a:stretch>
        </p:blipFill>
        <p:spPr>
          <a:xfrm>
            <a:off x="715982" y="1678319"/>
            <a:ext cx="10760036" cy="3501362"/>
          </a:xfrm>
          <a:prstGeom prst="rect">
            <a:avLst/>
          </a:prstGeom>
        </p:spPr>
      </p:pic>
    </p:spTree>
    <p:extLst>
      <p:ext uri="{BB962C8B-B14F-4D97-AF65-F5344CB8AC3E}">
        <p14:creationId xmlns:p14="http://schemas.microsoft.com/office/powerpoint/2010/main" val="32456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8A89F-8AE9-C083-82A7-4E69D8A99977}"/>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89990E10-62BF-EED5-7F0A-A09B67A9DFA5}"/>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EDEE0B33-C6F3-0D65-DA20-2D7989A4817C}"/>
              </a:ext>
            </a:extLst>
          </p:cNvPr>
          <p:cNvSpPr>
            <a:spLocks noGrp="1"/>
          </p:cNvSpPr>
          <p:nvPr>
            <p:ph type="sldNum" sz="quarter" idx="12"/>
          </p:nvPr>
        </p:nvSpPr>
        <p:spPr/>
        <p:txBody>
          <a:bodyPr/>
          <a:lstStyle/>
          <a:p>
            <a:fld id="{8A7A6979-0714-4377-B894-6BE4C2D6E202}" type="slidenum">
              <a:rPr lang="en-US" smtClean="0"/>
              <a:pPr/>
              <a:t>7</a:t>
            </a:fld>
            <a:endParaRPr lang="en-US"/>
          </a:p>
        </p:txBody>
      </p:sp>
      <p:sp>
        <p:nvSpPr>
          <p:cNvPr id="8" name="TextBox 7">
            <a:extLst>
              <a:ext uri="{FF2B5EF4-FFF2-40B4-BE49-F238E27FC236}">
                <a16:creationId xmlns:a16="http://schemas.microsoft.com/office/drawing/2014/main" id="{4434E649-1619-0D12-95F6-FD2DBBE02BCC}"/>
              </a:ext>
            </a:extLst>
          </p:cNvPr>
          <p:cNvSpPr txBox="1"/>
          <p:nvPr/>
        </p:nvSpPr>
        <p:spPr>
          <a:xfrm>
            <a:off x="1881353" y="364391"/>
            <a:ext cx="9669516" cy="461665"/>
          </a:xfrm>
          <a:prstGeom prst="rect">
            <a:avLst/>
          </a:prstGeom>
          <a:noFill/>
        </p:spPr>
        <p:txBody>
          <a:bodyPr wrap="square" lIns="91440" tIns="45720" rIns="91440" bIns="45720" rtlCol="0" anchor="t">
            <a:spAutoFit/>
          </a:bodyPr>
          <a:lstStyle/>
          <a:p>
            <a:r>
              <a:rPr lang="en-US" sz="2400" b="1" i="1" dirty="0">
                <a:solidFill>
                  <a:schemeClr val="tx2">
                    <a:lumMod val="75000"/>
                  </a:schemeClr>
                </a:solidFill>
              </a:rPr>
              <a:t>Nearby Places (To potentially identify ~200 nearby places)</a:t>
            </a:r>
          </a:p>
        </p:txBody>
      </p:sp>
      <p:pic>
        <p:nvPicPr>
          <p:cNvPr id="2" name="Picture 1">
            <a:extLst>
              <a:ext uri="{FF2B5EF4-FFF2-40B4-BE49-F238E27FC236}">
                <a16:creationId xmlns:a16="http://schemas.microsoft.com/office/drawing/2014/main" id="{604AEAC8-A907-23CC-BC76-F341FF96D141}"/>
              </a:ext>
            </a:extLst>
          </p:cNvPr>
          <p:cNvPicPr>
            <a:picLocks noChangeAspect="1"/>
          </p:cNvPicPr>
          <p:nvPr/>
        </p:nvPicPr>
        <p:blipFill>
          <a:blip r:embed="rId3"/>
          <a:stretch>
            <a:fillRect/>
          </a:stretch>
        </p:blipFill>
        <p:spPr>
          <a:xfrm>
            <a:off x="2209800" y="1231186"/>
            <a:ext cx="7772400" cy="4395627"/>
          </a:xfrm>
          <a:prstGeom prst="rect">
            <a:avLst/>
          </a:prstGeom>
        </p:spPr>
      </p:pic>
      <p:sp>
        <p:nvSpPr>
          <p:cNvPr id="3" name="TextBox 2">
            <a:extLst>
              <a:ext uri="{FF2B5EF4-FFF2-40B4-BE49-F238E27FC236}">
                <a16:creationId xmlns:a16="http://schemas.microsoft.com/office/drawing/2014/main" id="{AA71344A-A678-C7DD-8F11-B98ADC177E65}"/>
              </a:ext>
            </a:extLst>
          </p:cNvPr>
          <p:cNvSpPr txBox="1"/>
          <p:nvPr/>
        </p:nvSpPr>
        <p:spPr>
          <a:xfrm>
            <a:off x="325821" y="3059667"/>
            <a:ext cx="2207207" cy="369332"/>
          </a:xfrm>
          <a:prstGeom prst="rect">
            <a:avLst/>
          </a:prstGeom>
          <a:noFill/>
        </p:spPr>
        <p:txBody>
          <a:bodyPr wrap="none" rtlCol="0">
            <a:spAutoFit/>
          </a:bodyPr>
          <a:lstStyle/>
          <a:p>
            <a:r>
              <a:rPr lang="en-US" b="1" dirty="0"/>
              <a:t>OUPUT DATAFRAME:</a:t>
            </a:r>
          </a:p>
        </p:txBody>
      </p:sp>
      <p:sp>
        <p:nvSpPr>
          <p:cNvPr id="17" name="Rounded Rectangle 16">
            <a:extLst>
              <a:ext uri="{FF2B5EF4-FFF2-40B4-BE49-F238E27FC236}">
                <a16:creationId xmlns:a16="http://schemas.microsoft.com/office/drawing/2014/main" id="{3ECC4763-CC07-92F1-EA58-A1D07C7FE075}"/>
              </a:ext>
            </a:extLst>
          </p:cNvPr>
          <p:cNvSpPr/>
          <p:nvPr/>
        </p:nvSpPr>
        <p:spPr>
          <a:xfrm>
            <a:off x="3111062" y="1231186"/>
            <a:ext cx="1965435" cy="4395626"/>
          </a:xfrm>
          <a:prstGeom prst="round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621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D1678-1A98-D198-62F0-D9D9771BF1A1}"/>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33A634AE-27B1-B49E-954A-24077ED79614}"/>
              </a:ext>
            </a:extLst>
          </p:cNvPr>
          <p:cNvSpPr>
            <a:spLocks noGrp="1"/>
          </p:cNvSpPr>
          <p:nvPr>
            <p:ph type="ctrTitle"/>
          </p:nvPr>
        </p:nvSpPr>
        <p:spPr>
          <a:xfrm>
            <a:off x="2189998" y="2962552"/>
            <a:ext cx="8562085" cy="1329595"/>
          </a:xfrm>
        </p:spPr>
        <p:txBody>
          <a:bodyPr/>
          <a:lstStyle/>
          <a:p>
            <a:r>
              <a:rPr lang="en-US" sz="4800" dirty="0">
                <a:solidFill>
                  <a:schemeClr val="accent1">
                    <a:lumMod val="40000"/>
                    <a:lumOff val="60000"/>
                  </a:schemeClr>
                </a:solidFill>
              </a:rPr>
              <a:t>Competitor Landscape in Each County</a:t>
            </a:r>
          </a:p>
        </p:txBody>
      </p:sp>
      <p:sp>
        <p:nvSpPr>
          <p:cNvPr id="4" name="Date">
            <a:extLst>
              <a:ext uri="{FF2B5EF4-FFF2-40B4-BE49-F238E27FC236}">
                <a16:creationId xmlns:a16="http://schemas.microsoft.com/office/drawing/2014/main" id="{3FD9DE34-E1AA-FE74-2EF9-BBFA9DEC4181}"/>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1/26/24</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04221BC6-6571-70C1-DDA0-6C65E7378FC8}"/>
              </a:ext>
            </a:extLst>
          </p:cNvPr>
          <p:cNvSpPr>
            <a:spLocks noGrp="1"/>
          </p:cNvSpPr>
          <p:nvPr>
            <p:ph type="sldNum" sz="quarter" idx="4294967295"/>
          </p:nvPr>
        </p:nvSpPr>
        <p:spPr>
          <a:xfrm>
            <a:off x="10096500" y="6200875"/>
            <a:ext cx="487680" cy="365760"/>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8</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632504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590CB-7845-5425-8316-DF74B71EF671}"/>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44907AFF-6DE2-D266-8EF2-AF640D164EC8}"/>
              </a:ext>
            </a:extLst>
          </p:cNvPr>
          <p:cNvSpPr>
            <a:spLocks noGrp="1"/>
          </p:cNvSpPr>
          <p:nvPr>
            <p:ph type="dt" sz="half" idx="10"/>
          </p:nvPr>
        </p:nvSpPr>
        <p:spPr/>
        <p:txBody>
          <a:bodyPr/>
          <a:lstStyle/>
          <a:p>
            <a:fld id="{D47A9A36-4EB0-BF46-AE48-7CDA251B954B}" type="datetime1">
              <a:rPr lang="en-US" smtClean="0"/>
              <a:t>1/26/24</a:t>
            </a:fld>
            <a:endParaRPr lang="en-US"/>
          </a:p>
        </p:txBody>
      </p:sp>
      <p:sp>
        <p:nvSpPr>
          <p:cNvPr id="6" name="Slide Number Placeholder 5">
            <a:extLst>
              <a:ext uri="{FF2B5EF4-FFF2-40B4-BE49-F238E27FC236}">
                <a16:creationId xmlns:a16="http://schemas.microsoft.com/office/drawing/2014/main" id="{4BB6418C-4F21-A474-AED5-2D02B1FD92E7}"/>
              </a:ext>
            </a:extLst>
          </p:cNvPr>
          <p:cNvSpPr>
            <a:spLocks noGrp="1"/>
          </p:cNvSpPr>
          <p:nvPr>
            <p:ph type="sldNum" sz="quarter" idx="12"/>
          </p:nvPr>
        </p:nvSpPr>
        <p:spPr/>
        <p:txBody>
          <a:bodyPr/>
          <a:lstStyle/>
          <a:p>
            <a:fld id="{8A7A6979-0714-4377-B894-6BE4C2D6E202}" type="slidenum">
              <a:rPr lang="en-US" smtClean="0"/>
              <a:pPr/>
              <a:t>9</a:t>
            </a:fld>
            <a:endParaRPr lang="en-US"/>
          </a:p>
        </p:txBody>
      </p:sp>
      <p:sp>
        <p:nvSpPr>
          <p:cNvPr id="8" name="TextBox 7">
            <a:extLst>
              <a:ext uri="{FF2B5EF4-FFF2-40B4-BE49-F238E27FC236}">
                <a16:creationId xmlns:a16="http://schemas.microsoft.com/office/drawing/2014/main" id="{70C80A8C-F81C-4840-E30C-4C691E39D6EF}"/>
              </a:ext>
            </a:extLst>
          </p:cNvPr>
          <p:cNvSpPr txBox="1"/>
          <p:nvPr/>
        </p:nvSpPr>
        <p:spPr>
          <a:xfrm>
            <a:off x="1881352" y="364391"/>
            <a:ext cx="7617649" cy="461665"/>
          </a:xfrm>
          <a:prstGeom prst="rect">
            <a:avLst/>
          </a:prstGeom>
          <a:noFill/>
        </p:spPr>
        <p:txBody>
          <a:bodyPr wrap="square" lIns="91440" tIns="45720" rIns="91440" bIns="45720" rtlCol="0" anchor="t">
            <a:spAutoFit/>
          </a:bodyPr>
          <a:lstStyle/>
          <a:p>
            <a:r>
              <a:rPr lang="en-US" sz="2400" dirty="0">
                <a:solidFill>
                  <a:schemeClr val="accent1">
                    <a:lumMod val="40000"/>
                    <a:lumOff val="60000"/>
                  </a:schemeClr>
                </a:solidFill>
              </a:rPr>
              <a:t>Competitor Landscape in Each County | Process Flow</a:t>
            </a:r>
          </a:p>
        </p:txBody>
      </p:sp>
      <p:pic>
        <p:nvPicPr>
          <p:cNvPr id="7" name="Picture 6">
            <a:extLst>
              <a:ext uri="{FF2B5EF4-FFF2-40B4-BE49-F238E27FC236}">
                <a16:creationId xmlns:a16="http://schemas.microsoft.com/office/drawing/2014/main" id="{CD017E45-89FC-98C6-8887-E44D1A97C805}"/>
              </a:ext>
            </a:extLst>
          </p:cNvPr>
          <p:cNvPicPr>
            <a:picLocks noChangeAspect="1"/>
          </p:cNvPicPr>
          <p:nvPr/>
        </p:nvPicPr>
        <p:blipFill>
          <a:blip r:embed="rId2"/>
          <a:stretch>
            <a:fillRect/>
          </a:stretch>
        </p:blipFill>
        <p:spPr>
          <a:xfrm>
            <a:off x="4883723" y="1424866"/>
            <a:ext cx="2222500" cy="850900"/>
          </a:xfrm>
          <a:prstGeom prst="rect">
            <a:avLst/>
          </a:prstGeom>
        </p:spPr>
      </p:pic>
      <p:sp>
        <p:nvSpPr>
          <p:cNvPr id="9" name="Down Arrow 8">
            <a:extLst>
              <a:ext uri="{FF2B5EF4-FFF2-40B4-BE49-F238E27FC236}">
                <a16:creationId xmlns:a16="http://schemas.microsoft.com/office/drawing/2014/main" id="{11A50BB6-671A-4AEE-5DF3-DC07B0803367}"/>
              </a:ext>
            </a:extLst>
          </p:cNvPr>
          <p:cNvSpPr/>
          <p:nvPr/>
        </p:nvSpPr>
        <p:spPr>
          <a:xfrm rot="16200000">
            <a:off x="3774415" y="1521181"/>
            <a:ext cx="473543" cy="7417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CC6EE475-4969-89B3-A604-EE85041FEA9E}"/>
              </a:ext>
            </a:extLst>
          </p:cNvPr>
          <p:cNvSpPr/>
          <p:nvPr/>
        </p:nvSpPr>
        <p:spPr>
          <a:xfrm rot="16200000">
            <a:off x="7741988" y="1479429"/>
            <a:ext cx="473543" cy="7417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logo of a python&#10;&#10;Description automatically generated">
            <a:extLst>
              <a:ext uri="{FF2B5EF4-FFF2-40B4-BE49-F238E27FC236}">
                <a16:creationId xmlns:a16="http://schemas.microsoft.com/office/drawing/2014/main" id="{094D78FD-12F9-F75C-6D7E-24F03AF55B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296" y="1437540"/>
            <a:ext cx="1467643" cy="825549"/>
          </a:xfrm>
          <a:prstGeom prst="rect">
            <a:avLst/>
          </a:prstGeom>
        </p:spPr>
      </p:pic>
      <p:pic>
        <p:nvPicPr>
          <p:cNvPr id="13" name="Picture 12" descr="A red circle with a black background&#10;&#10;Description automatically generated">
            <a:extLst>
              <a:ext uri="{FF2B5EF4-FFF2-40B4-BE49-F238E27FC236}">
                <a16:creationId xmlns:a16="http://schemas.microsoft.com/office/drawing/2014/main" id="{DE346D6E-1DA7-D38E-890D-0AB30A8FE4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557" y="1183283"/>
            <a:ext cx="2001093" cy="1334062"/>
          </a:xfrm>
          <a:prstGeom prst="rect">
            <a:avLst/>
          </a:prstGeom>
        </p:spPr>
      </p:pic>
      <p:pic>
        <p:nvPicPr>
          <p:cNvPr id="14" name="Picture 13">
            <a:extLst>
              <a:ext uri="{FF2B5EF4-FFF2-40B4-BE49-F238E27FC236}">
                <a16:creationId xmlns:a16="http://schemas.microsoft.com/office/drawing/2014/main" id="{B2C75AB7-7029-D36F-DAA9-E31D6E49EEE9}"/>
              </a:ext>
            </a:extLst>
          </p:cNvPr>
          <p:cNvPicPr>
            <a:picLocks noChangeAspect="1"/>
          </p:cNvPicPr>
          <p:nvPr/>
        </p:nvPicPr>
        <p:blipFill>
          <a:blip r:embed="rId5"/>
          <a:stretch>
            <a:fillRect/>
          </a:stretch>
        </p:blipFill>
        <p:spPr>
          <a:xfrm>
            <a:off x="1531171" y="3073682"/>
            <a:ext cx="9129658" cy="2030031"/>
          </a:xfrm>
          <a:prstGeom prst="rect">
            <a:avLst/>
          </a:prstGeom>
        </p:spPr>
      </p:pic>
    </p:spTree>
    <p:extLst>
      <p:ext uri="{BB962C8B-B14F-4D97-AF65-F5344CB8AC3E}">
        <p14:creationId xmlns:p14="http://schemas.microsoft.com/office/powerpoint/2010/main" val="1073065124"/>
      </p:ext>
    </p:extLst>
  </p:cSld>
  <p:clrMapOvr>
    <a:masterClrMapping/>
  </p:clrMapOvr>
</p:sld>
</file>

<file path=ppt/theme/theme1.xml><?xml version="1.0" encoding="utf-8"?>
<a:theme xmlns:a="http://schemas.openxmlformats.org/drawingml/2006/main" name="Welding Curriculum - Basic Welding">
  <a:themeElements>
    <a:clrScheme name="Welding Curriculum - Basic Welding 13">
      <a:dk1>
        <a:srgbClr val="000000"/>
      </a:dk1>
      <a:lt1>
        <a:srgbClr val="FFFFFF"/>
      </a:lt1>
      <a:dk2>
        <a:srgbClr val="000000"/>
      </a:dk2>
      <a:lt2>
        <a:srgbClr val="808080"/>
      </a:lt2>
      <a:accent1>
        <a:srgbClr val="DB003C"/>
      </a:accent1>
      <a:accent2>
        <a:srgbClr val="333399"/>
      </a:accent2>
      <a:accent3>
        <a:srgbClr val="FFFFFF"/>
      </a:accent3>
      <a:accent4>
        <a:srgbClr val="000000"/>
      </a:accent4>
      <a:accent5>
        <a:srgbClr val="EAAAAF"/>
      </a:accent5>
      <a:accent6>
        <a:srgbClr val="2D2D8A"/>
      </a:accent6>
      <a:hlink>
        <a:srgbClr val="FFCC00"/>
      </a:hlink>
      <a:folHlink>
        <a:srgbClr val="99CC00"/>
      </a:folHlink>
    </a:clrScheme>
    <a:fontScheme name="Welding Curriculum - Basic Weldin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Welding Curriculum - Basic Weld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Welding Curriculum - Basic Weld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Welding Curriculum - Basic Weld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Welding Curriculum - Basic Weld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Welding Curriculum - Basic Weld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Welding Curriculum - Basic Weld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Welding Curriculum - Basic Weld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Welding Curriculum - Basic Weld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Welding Curriculum - Basic Weld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elding Curriculum - Basic Weld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Welding Curriculum - Basic Weld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Welding Curriculum - Basic Weld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Welding Curriculum - Basic Welding 13">
        <a:dk1>
          <a:srgbClr val="000000"/>
        </a:dk1>
        <a:lt1>
          <a:srgbClr val="FFFFFF"/>
        </a:lt1>
        <a:dk2>
          <a:srgbClr val="000000"/>
        </a:dk2>
        <a:lt2>
          <a:srgbClr val="808080"/>
        </a:lt2>
        <a:accent1>
          <a:srgbClr val="DB003C"/>
        </a:accent1>
        <a:accent2>
          <a:srgbClr val="333399"/>
        </a:accent2>
        <a:accent3>
          <a:srgbClr val="FFFFFF"/>
        </a:accent3>
        <a:accent4>
          <a:srgbClr val="000000"/>
        </a:accent4>
        <a:accent5>
          <a:srgbClr val="EAAAAF"/>
        </a:accent5>
        <a:accent6>
          <a:srgbClr val="2D2D8A"/>
        </a:accent6>
        <a:hlink>
          <a:srgbClr val="FFCC00"/>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C3331F77-FEA5-BF47-A3F4-E4829FE02237}" vid="{60263B1E-E418-7448-9383-F855BEE649A2}"/>
    </a:ext>
  </a:extLst>
</a:theme>
</file>

<file path=ppt/theme/theme20.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C3331F77-FEA5-BF47-A3F4-E4829FE02237}" vid="{60263B1E-E418-7448-9383-F855BEE649A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4101</TotalTime>
  <Words>1149</Words>
  <Application>Microsoft Macintosh PowerPoint</Application>
  <PresentationFormat>Widescreen</PresentationFormat>
  <Paragraphs>412</Paragraphs>
  <Slides>37</Slides>
  <Notes>16</Notes>
  <HiddenSlides>6</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37</vt:i4>
      </vt:variant>
    </vt:vector>
  </HeadingPairs>
  <TitlesOfParts>
    <vt:vector size="51" baseType="lpstr">
      <vt:lpstr>Malgun Gothic</vt:lpstr>
      <vt:lpstr>Acumin Pro</vt:lpstr>
      <vt:lpstr>Arial</vt:lpstr>
      <vt:lpstr>Calibri</vt:lpstr>
      <vt:lpstr>Franklin Gothic Book</vt:lpstr>
      <vt:lpstr>Franklin Gothic Demi</vt:lpstr>
      <vt:lpstr>Franklin Gothic Medium</vt:lpstr>
      <vt:lpstr>Impact</vt:lpstr>
      <vt:lpstr>Söhne Mono</vt:lpstr>
      <vt:lpstr>Times New Roman</vt:lpstr>
      <vt:lpstr>United Sans Rg Md</vt:lpstr>
      <vt:lpstr>Wingdings</vt:lpstr>
      <vt:lpstr>Welding Curriculum - Basic Welding</vt:lpstr>
      <vt:lpstr>Purdue2</vt:lpstr>
      <vt:lpstr>Purdue business Analytics team</vt:lpstr>
      <vt:lpstr>AGENDA</vt:lpstr>
      <vt:lpstr>Nearby Places</vt:lpstr>
      <vt:lpstr>PowerPoint Presentation</vt:lpstr>
      <vt:lpstr>PowerPoint Presentation</vt:lpstr>
      <vt:lpstr>PowerPoint Presentation</vt:lpstr>
      <vt:lpstr>PowerPoint Presentation</vt:lpstr>
      <vt:lpstr>Competitor Landscape in Each County</vt:lpstr>
      <vt:lpstr>PowerPoint Presentation</vt:lpstr>
      <vt:lpstr>PowerPoint Presentation</vt:lpstr>
      <vt:lpstr>PowerPoint Presentation</vt:lpstr>
      <vt:lpstr>Sentiment Analysis</vt:lpstr>
      <vt:lpstr>PowerPoint Presentation</vt:lpstr>
      <vt:lpstr>PowerPoint Presentation</vt:lpstr>
      <vt:lpstr>PowerPoint Presentation</vt:lpstr>
      <vt:lpstr>PowerPoint Presentation</vt:lpstr>
      <vt:lpstr>PowerPoint Presentation</vt:lpstr>
      <vt:lpstr> Meijer stores in Michigan</vt:lpstr>
      <vt:lpstr>PowerPoint Presentation</vt:lpstr>
      <vt:lpstr>PowerPoint Presentation</vt:lpstr>
      <vt:lpstr>PowerPoint Presentation</vt:lpstr>
      <vt:lpstr>PowerPoint Presentation</vt:lpstr>
      <vt:lpstr>competitor  convenience stores</vt:lpstr>
      <vt:lpstr>PowerPoint Presentation</vt:lpstr>
      <vt:lpstr>Meijer vs Competitors Data Visualization</vt:lpstr>
      <vt:lpstr>PowerPoint Presentation</vt:lpstr>
      <vt:lpstr>PowerPoint Presentation</vt:lpstr>
      <vt:lpstr>PowerPoint Presentation</vt:lpstr>
      <vt:lpstr>Questions/Next Steps</vt:lpstr>
      <vt:lpstr>PowerPoint Presentation</vt:lpstr>
      <vt:lpstr>THANK YOU</vt:lpstr>
      <vt:lpstr>Appendix</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 Sharma</dc:creator>
  <cp:lastModifiedBy>Harshraj Vijaysinh Jadeja</cp:lastModifiedBy>
  <cp:revision>7</cp:revision>
  <dcterms:created xsi:type="dcterms:W3CDTF">2024-01-12T17:43:08Z</dcterms:created>
  <dcterms:modified xsi:type="dcterms:W3CDTF">2024-01-26T23:08:38Z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2024-01-12T20:12:10Z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3bbb4eae-5198-4c68-b12e-595c3076534a</vt:lpwstr>
  </property>
  <property fmtid="{D5CDD505-2E9C-101B-9397-08002B2CF9AE}" pid="8" name="MSIP_Label_4044bd30-2ed7-4c9d-9d12-46200872a97b_ContentBits">
    <vt:lpwstr>0</vt:lpwstr>
  </property>
</Properties>
</file>